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1200" r:id="rId2"/>
    <p:sldId id="440" r:id="rId3"/>
    <p:sldId id="433" r:id="rId4"/>
    <p:sldId id="1487" r:id="rId5"/>
    <p:sldId id="448" r:id="rId6"/>
    <p:sldId id="446" r:id="rId7"/>
    <p:sldId id="464" r:id="rId8"/>
    <p:sldId id="465" r:id="rId9"/>
    <p:sldId id="301" r:id="rId10"/>
    <p:sldId id="295" r:id="rId11"/>
    <p:sldId id="469" r:id="rId12"/>
    <p:sldId id="471" r:id="rId13"/>
    <p:sldId id="474" r:id="rId14"/>
    <p:sldId id="479" r:id="rId15"/>
    <p:sldId id="480" r:id="rId16"/>
    <p:sldId id="472" r:id="rId17"/>
    <p:sldId id="475" r:id="rId18"/>
    <p:sldId id="476" r:id="rId19"/>
    <p:sldId id="477" r:id="rId20"/>
    <p:sldId id="478" r:id="rId21"/>
    <p:sldId id="481" r:id="rId22"/>
    <p:sldId id="482" r:id="rId23"/>
    <p:sldId id="488" r:id="rId24"/>
    <p:sldId id="489" r:id="rId25"/>
    <p:sldId id="490" r:id="rId26"/>
    <p:sldId id="1201" r:id="rId27"/>
    <p:sldId id="494" r:id="rId28"/>
    <p:sldId id="496" r:id="rId29"/>
    <p:sldId id="1499" r:id="rId30"/>
    <p:sldId id="1501" r:id="rId31"/>
    <p:sldId id="1502" r:id="rId32"/>
    <p:sldId id="1503" r:id="rId33"/>
    <p:sldId id="449" r:id="rId34"/>
    <p:sldId id="1504" r:id="rId35"/>
    <p:sldId id="1500" r:id="rId36"/>
    <p:sldId id="450" r:id="rId37"/>
    <p:sldId id="1507" r:id="rId38"/>
    <p:sldId id="1508" r:id="rId39"/>
    <p:sldId id="1509" r:id="rId40"/>
    <p:sldId id="1510" r:id="rId41"/>
    <p:sldId id="1511" r:id="rId42"/>
    <p:sldId id="1512" r:id="rId43"/>
    <p:sldId id="1513" r:id="rId44"/>
    <p:sldId id="1516" r:id="rId45"/>
    <p:sldId id="456" r:id="rId46"/>
    <p:sldId id="1514" r:id="rId47"/>
    <p:sldId id="454" r:id="rId48"/>
    <p:sldId id="1515" r:id="rId49"/>
    <p:sldId id="463" r:id="rId50"/>
    <p:sldId id="498" r:id="rId51"/>
    <p:sldId id="1488" r:id="rId52"/>
    <p:sldId id="1481" r:id="rId53"/>
    <p:sldId id="1482" r:id="rId54"/>
    <p:sldId id="1404" r:id="rId55"/>
    <p:sldId id="1489" r:id="rId56"/>
    <p:sldId id="1490" r:id="rId57"/>
    <p:sldId id="1491" r:id="rId58"/>
    <p:sldId id="1492" r:id="rId59"/>
    <p:sldId id="1493" r:id="rId60"/>
    <p:sldId id="1494" r:id="rId61"/>
    <p:sldId id="1495" r:id="rId62"/>
    <p:sldId id="1496" r:id="rId63"/>
    <p:sldId id="1497" r:id="rId64"/>
    <p:sldId id="1498" r:id="rId65"/>
    <p:sldId id="1517" r:id="rId66"/>
    <p:sldId id="1199" r:id="rId67"/>
  </p:sldIdLst>
  <p:sldSz cx="9144000" cy="5143500" type="screen16x9"/>
  <p:notesSz cx="6858000" cy="9144000"/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 autoAdjust="0"/>
    <p:restoredTop sz="96256" autoAdjust="0"/>
  </p:normalViewPr>
  <p:slideViewPr>
    <p:cSldViewPr snapToGrid="0">
      <p:cViewPr varScale="1">
        <p:scale>
          <a:sx n="183" d="100"/>
          <a:sy n="183" d="100"/>
        </p:scale>
        <p:origin x="192" y="5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7CEF48-CBE8-44C6-9088-225B225FF4C5}" type="doc">
      <dgm:prSet loTypeId="urn:microsoft.com/office/officeart/2005/8/layout/process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616EAD64-BBE6-4DF5-A986-19A5745C8D11}">
      <dgm:prSet phldrT="[文本]" custT="1"/>
      <dgm:spPr/>
      <dgm:t>
        <a:bodyPr/>
        <a:lstStyle/>
        <a:p>
          <a:r>
            <a:rPr lang="zh-CN" altLang="en-US" sz="2000" dirty="0"/>
            <a:t>数据准备</a:t>
          </a:r>
        </a:p>
      </dgm:t>
    </dgm:pt>
    <dgm:pt modelId="{182C2BDC-3628-44D2-9A99-8DD8EB984384}" type="parTrans" cxnId="{45B2DA7B-3714-4691-985F-5EC5F25D0D64}">
      <dgm:prSet/>
      <dgm:spPr/>
      <dgm:t>
        <a:bodyPr/>
        <a:lstStyle/>
        <a:p>
          <a:endParaRPr lang="zh-CN" altLang="en-US" sz="1400"/>
        </a:p>
      </dgm:t>
    </dgm:pt>
    <dgm:pt modelId="{FD4AD32D-2518-436C-B02F-17B14298B984}" type="sibTrans" cxnId="{45B2DA7B-3714-4691-985F-5EC5F25D0D64}">
      <dgm:prSet custT="1"/>
      <dgm:spPr/>
      <dgm:t>
        <a:bodyPr/>
        <a:lstStyle/>
        <a:p>
          <a:endParaRPr lang="zh-CN" altLang="en-US" sz="1600"/>
        </a:p>
      </dgm:t>
    </dgm:pt>
    <dgm:pt modelId="{B793613D-A7E0-4A18-973A-50635D3C7723}">
      <dgm:prSet phldrT="[文本]" custT="1"/>
      <dgm:spPr/>
      <dgm:t>
        <a:bodyPr/>
        <a:lstStyle/>
        <a:p>
          <a:r>
            <a:rPr lang="zh-CN" altLang="en-US" sz="2000" dirty="0"/>
            <a:t>数据标注</a:t>
          </a:r>
        </a:p>
      </dgm:t>
    </dgm:pt>
    <dgm:pt modelId="{2B1BD002-C137-47CA-8597-226749B3F4A3}" type="parTrans" cxnId="{390FD5E6-D431-48C4-A1E5-CDE1B6AE2216}">
      <dgm:prSet/>
      <dgm:spPr/>
      <dgm:t>
        <a:bodyPr/>
        <a:lstStyle/>
        <a:p>
          <a:endParaRPr lang="zh-CN" altLang="en-US" sz="1400"/>
        </a:p>
      </dgm:t>
    </dgm:pt>
    <dgm:pt modelId="{880F02C1-C59A-47B8-AB99-1A00A7D9B04A}" type="sibTrans" cxnId="{390FD5E6-D431-48C4-A1E5-CDE1B6AE2216}">
      <dgm:prSet/>
      <dgm:spPr/>
      <dgm:t>
        <a:bodyPr/>
        <a:lstStyle/>
        <a:p>
          <a:endParaRPr lang="zh-CN" altLang="en-US" sz="1400"/>
        </a:p>
      </dgm:t>
    </dgm:pt>
    <dgm:pt modelId="{7559B232-59F0-45B4-AF5B-19083D751C65}">
      <dgm:prSet phldrT="[文本]" custT="1"/>
      <dgm:spPr/>
      <dgm:t>
        <a:bodyPr/>
        <a:lstStyle/>
        <a:p>
          <a:r>
            <a:rPr lang="zh-CN" altLang="en-US" sz="2000" dirty="0"/>
            <a:t>模型训练</a:t>
          </a:r>
        </a:p>
      </dgm:t>
    </dgm:pt>
    <dgm:pt modelId="{112BD6AA-FF0E-470F-B423-0F013B1FC100}" type="parTrans" cxnId="{B6252F6B-38F0-4D62-9B17-88B09535F718}">
      <dgm:prSet/>
      <dgm:spPr/>
      <dgm:t>
        <a:bodyPr/>
        <a:lstStyle/>
        <a:p>
          <a:endParaRPr lang="zh-CN" altLang="en-US" sz="1400"/>
        </a:p>
      </dgm:t>
    </dgm:pt>
    <dgm:pt modelId="{9159A1ED-A2A0-473B-B752-67A4E5010F21}" type="sibTrans" cxnId="{B6252F6B-38F0-4D62-9B17-88B09535F718}">
      <dgm:prSet custT="1"/>
      <dgm:spPr/>
      <dgm:t>
        <a:bodyPr/>
        <a:lstStyle/>
        <a:p>
          <a:endParaRPr lang="zh-CN" altLang="en-US" sz="1600"/>
        </a:p>
      </dgm:t>
    </dgm:pt>
    <dgm:pt modelId="{6B238590-315E-44B3-A15F-AC182A1FE586}">
      <dgm:prSet phldrT="[文本]" custT="1"/>
      <dgm:spPr/>
      <dgm:t>
        <a:bodyPr/>
        <a:lstStyle/>
        <a:p>
          <a:r>
            <a:rPr lang="zh-CN" altLang="en-US" sz="2000" dirty="0"/>
            <a:t>分类损失函数</a:t>
          </a:r>
        </a:p>
      </dgm:t>
    </dgm:pt>
    <dgm:pt modelId="{09A31C6D-E489-4231-9D39-64C735B0EB27}" type="parTrans" cxnId="{BE0A25B2-517B-435C-9FBD-9247FBC09D99}">
      <dgm:prSet/>
      <dgm:spPr/>
      <dgm:t>
        <a:bodyPr/>
        <a:lstStyle/>
        <a:p>
          <a:endParaRPr lang="zh-CN" altLang="en-US" sz="1400"/>
        </a:p>
      </dgm:t>
    </dgm:pt>
    <dgm:pt modelId="{22BB8A30-E661-45ED-905C-02797D979F34}" type="sibTrans" cxnId="{BE0A25B2-517B-435C-9FBD-9247FBC09D99}">
      <dgm:prSet/>
      <dgm:spPr/>
      <dgm:t>
        <a:bodyPr/>
        <a:lstStyle/>
        <a:p>
          <a:endParaRPr lang="zh-CN" altLang="en-US" sz="1400"/>
        </a:p>
      </dgm:t>
    </dgm:pt>
    <dgm:pt modelId="{2F637D4E-9364-4241-9F11-AE44C21FD668}">
      <dgm:prSet phldrT="[文本]" custT="1"/>
      <dgm:spPr/>
      <dgm:t>
        <a:bodyPr/>
        <a:lstStyle/>
        <a:p>
          <a:r>
            <a:rPr lang="zh-CN" altLang="en-US" sz="2000" dirty="0"/>
            <a:t>模型测试</a:t>
          </a:r>
        </a:p>
      </dgm:t>
    </dgm:pt>
    <dgm:pt modelId="{94CCD5BC-5FAB-40F8-B60B-C0BADD4570A4}" type="parTrans" cxnId="{923311B6-5743-47E9-814B-811B7781E49E}">
      <dgm:prSet/>
      <dgm:spPr/>
      <dgm:t>
        <a:bodyPr/>
        <a:lstStyle/>
        <a:p>
          <a:endParaRPr lang="zh-CN" altLang="en-US" sz="1400"/>
        </a:p>
      </dgm:t>
    </dgm:pt>
    <dgm:pt modelId="{0B488D11-550E-4A14-BE2F-C576D616FB75}" type="sibTrans" cxnId="{923311B6-5743-47E9-814B-811B7781E49E}">
      <dgm:prSet/>
      <dgm:spPr/>
      <dgm:t>
        <a:bodyPr/>
        <a:lstStyle/>
        <a:p>
          <a:endParaRPr lang="zh-CN" altLang="en-US" sz="1400"/>
        </a:p>
      </dgm:t>
    </dgm:pt>
    <dgm:pt modelId="{36435378-6A1F-407B-928F-B36648C693BE}">
      <dgm:prSet phldrT="[文本]" custT="1"/>
      <dgm:spPr/>
      <dgm:t>
        <a:bodyPr/>
        <a:lstStyle/>
        <a:p>
          <a:r>
            <a:rPr lang="zh-CN" altLang="en-US" sz="2000" dirty="0"/>
            <a:t>训练集</a:t>
          </a:r>
          <a:r>
            <a:rPr lang="en-US" altLang="zh-CN" sz="2000" dirty="0"/>
            <a:t>/</a:t>
          </a:r>
          <a:r>
            <a:rPr lang="zh-CN" altLang="en-US" sz="2000" dirty="0"/>
            <a:t>验证集</a:t>
          </a:r>
          <a:r>
            <a:rPr lang="en-US" altLang="zh-CN" sz="2000" dirty="0"/>
            <a:t>/</a:t>
          </a:r>
          <a:r>
            <a:rPr lang="zh-CN" altLang="en-US" sz="2000" dirty="0"/>
            <a:t>测试集分割</a:t>
          </a:r>
        </a:p>
      </dgm:t>
    </dgm:pt>
    <dgm:pt modelId="{15EAC65E-5BF7-4773-9490-94E43B632561}" type="parTrans" cxnId="{F592F2A2-7356-413A-86EB-246AC98ACF72}">
      <dgm:prSet/>
      <dgm:spPr/>
      <dgm:t>
        <a:bodyPr/>
        <a:lstStyle/>
        <a:p>
          <a:endParaRPr lang="zh-CN" altLang="en-US" sz="1400"/>
        </a:p>
      </dgm:t>
    </dgm:pt>
    <dgm:pt modelId="{B458C959-2C7F-44B6-87C1-4FDFC513E52E}" type="sibTrans" cxnId="{F592F2A2-7356-413A-86EB-246AC98ACF72}">
      <dgm:prSet/>
      <dgm:spPr/>
      <dgm:t>
        <a:bodyPr/>
        <a:lstStyle/>
        <a:p>
          <a:endParaRPr lang="zh-CN" altLang="en-US" sz="1400"/>
        </a:p>
      </dgm:t>
    </dgm:pt>
    <dgm:pt modelId="{47E7D0C1-5AB5-4B65-B384-F552C437A502}">
      <dgm:prSet phldrT="[文本]" custT="1"/>
      <dgm:spPr/>
      <dgm:t>
        <a:bodyPr/>
        <a:lstStyle/>
        <a:p>
          <a:r>
            <a:rPr lang="zh-CN" altLang="en-US" sz="2000" dirty="0"/>
            <a:t>损失函数优化和参数调优</a:t>
          </a:r>
        </a:p>
      </dgm:t>
    </dgm:pt>
    <dgm:pt modelId="{5FFFC69B-25DF-491F-938A-E3AD45C3C2EF}" type="parTrans" cxnId="{A713EE01-F638-4CE8-B679-7094D9F0D68C}">
      <dgm:prSet/>
      <dgm:spPr/>
      <dgm:t>
        <a:bodyPr/>
        <a:lstStyle/>
        <a:p>
          <a:endParaRPr lang="zh-CN" altLang="en-US" sz="1400"/>
        </a:p>
      </dgm:t>
    </dgm:pt>
    <dgm:pt modelId="{52F1A3AD-1197-43C2-8A72-028DE43CAE89}" type="sibTrans" cxnId="{A713EE01-F638-4CE8-B679-7094D9F0D68C}">
      <dgm:prSet/>
      <dgm:spPr/>
      <dgm:t>
        <a:bodyPr/>
        <a:lstStyle/>
        <a:p>
          <a:endParaRPr lang="zh-CN" altLang="en-US" sz="1400"/>
        </a:p>
      </dgm:t>
    </dgm:pt>
    <dgm:pt modelId="{4DB13466-171E-44D7-8194-A35610178952}">
      <dgm:prSet phldrT="[文本]" custT="1"/>
      <dgm:spPr/>
      <dgm:t>
        <a:bodyPr/>
        <a:lstStyle/>
        <a:p>
          <a:r>
            <a:rPr lang="zh-CN" altLang="en-US" sz="2000" dirty="0"/>
            <a:t>交叉验证</a:t>
          </a:r>
        </a:p>
      </dgm:t>
    </dgm:pt>
    <dgm:pt modelId="{C49792A2-C56A-4EBC-ABCF-16E4F81EE52A}" type="parTrans" cxnId="{1C2A04A7-FD0E-46F2-A5E9-4733C3FBFA67}">
      <dgm:prSet/>
      <dgm:spPr/>
      <dgm:t>
        <a:bodyPr/>
        <a:lstStyle/>
        <a:p>
          <a:endParaRPr lang="zh-CN" altLang="en-US" sz="1600"/>
        </a:p>
      </dgm:t>
    </dgm:pt>
    <dgm:pt modelId="{28212F73-80C7-417A-8584-D278767D5A7A}" type="sibTrans" cxnId="{1C2A04A7-FD0E-46F2-A5E9-4733C3FBFA67}">
      <dgm:prSet/>
      <dgm:spPr/>
      <dgm:t>
        <a:bodyPr/>
        <a:lstStyle/>
        <a:p>
          <a:endParaRPr lang="zh-CN" altLang="en-US" sz="1600"/>
        </a:p>
      </dgm:t>
    </dgm:pt>
    <dgm:pt modelId="{B1283C29-6360-472D-818B-B72D3CEDF543}">
      <dgm:prSet phldrT="[文本]" custT="1"/>
      <dgm:spPr/>
      <dgm:t>
        <a:bodyPr/>
        <a:lstStyle/>
        <a:p>
          <a:r>
            <a:rPr lang="zh-CN" altLang="en-US" sz="2000" b="0" dirty="0"/>
            <a:t>特征提取</a:t>
          </a:r>
        </a:p>
      </dgm:t>
    </dgm:pt>
    <dgm:pt modelId="{57882CCD-56D6-41F3-88B2-7858E365B896}" type="parTrans" cxnId="{059C417A-39A7-4483-9336-DAD1D4034180}">
      <dgm:prSet/>
      <dgm:spPr/>
      <dgm:t>
        <a:bodyPr/>
        <a:lstStyle/>
        <a:p>
          <a:endParaRPr lang="zh-CN" altLang="en-US"/>
        </a:p>
      </dgm:t>
    </dgm:pt>
    <dgm:pt modelId="{454CFFAD-7183-4FA3-BC7C-024A12E7D7DA}" type="sibTrans" cxnId="{059C417A-39A7-4483-9336-DAD1D4034180}">
      <dgm:prSet/>
      <dgm:spPr/>
      <dgm:t>
        <a:bodyPr/>
        <a:lstStyle/>
        <a:p>
          <a:endParaRPr lang="zh-CN" altLang="en-US"/>
        </a:p>
      </dgm:t>
    </dgm:pt>
    <dgm:pt modelId="{8D1814B3-859E-4368-97B3-89647E58EF4C}">
      <dgm:prSet phldrT="[文本]" custT="1"/>
      <dgm:spPr/>
      <dgm:t>
        <a:bodyPr/>
        <a:lstStyle/>
        <a:p>
          <a:r>
            <a:rPr lang="zh-CN" altLang="en-US" sz="2000" dirty="0"/>
            <a:t>性能评价指标</a:t>
          </a:r>
        </a:p>
      </dgm:t>
    </dgm:pt>
    <dgm:pt modelId="{1F0F1D0F-95C1-4D3B-B810-00408404832B}" type="parTrans" cxnId="{A5083684-1AF9-42D7-B38E-C914BEBF60A7}">
      <dgm:prSet/>
      <dgm:spPr/>
      <dgm:t>
        <a:bodyPr/>
        <a:lstStyle/>
        <a:p>
          <a:endParaRPr lang="zh-CN" altLang="en-US"/>
        </a:p>
      </dgm:t>
    </dgm:pt>
    <dgm:pt modelId="{1B632848-4FDB-4572-A32C-54C85D22794D}" type="sibTrans" cxnId="{A5083684-1AF9-42D7-B38E-C914BEBF60A7}">
      <dgm:prSet/>
      <dgm:spPr/>
      <dgm:t>
        <a:bodyPr/>
        <a:lstStyle/>
        <a:p>
          <a:endParaRPr lang="zh-CN" altLang="en-US"/>
        </a:p>
      </dgm:t>
    </dgm:pt>
    <dgm:pt modelId="{DFC58F2B-B674-4DA6-B898-8EE225D0E797}" type="pres">
      <dgm:prSet presAssocID="{967CEF48-CBE8-44C6-9088-225B225FF4C5}" presName="linearFlow" presStyleCnt="0">
        <dgm:presLayoutVars>
          <dgm:dir/>
          <dgm:animLvl val="lvl"/>
          <dgm:resizeHandles val="exact"/>
        </dgm:presLayoutVars>
      </dgm:prSet>
      <dgm:spPr/>
    </dgm:pt>
    <dgm:pt modelId="{B6B6F4FF-0207-4536-9C46-A9838EC88092}" type="pres">
      <dgm:prSet presAssocID="{616EAD64-BBE6-4DF5-A986-19A5745C8D11}" presName="composite" presStyleCnt="0"/>
      <dgm:spPr/>
    </dgm:pt>
    <dgm:pt modelId="{414AF6EB-BA81-4E67-A661-EE884E1CC4BD}" type="pres">
      <dgm:prSet presAssocID="{616EAD64-BBE6-4DF5-A986-19A5745C8D1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3709B43-CB67-43C5-91CE-3583233B7989}" type="pres">
      <dgm:prSet presAssocID="{616EAD64-BBE6-4DF5-A986-19A5745C8D11}" presName="parSh" presStyleLbl="node1" presStyleIdx="0" presStyleCnt="3"/>
      <dgm:spPr/>
    </dgm:pt>
    <dgm:pt modelId="{F743D591-E7AD-4726-AA80-F6FF7A670663}" type="pres">
      <dgm:prSet presAssocID="{616EAD64-BBE6-4DF5-A986-19A5745C8D11}" presName="desTx" presStyleLbl="fgAcc1" presStyleIdx="0" presStyleCnt="3" custScaleX="134327">
        <dgm:presLayoutVars>
          <dgm:bulletEnabled val="1"/>
        </dgm:presLayoutVars>
      </dgm:prSet>
      <dgm:spPr/>
    </dgm:pt>
    <dgm:pt modelId="{82EB17CC-6DDB-4F00-97BC-EE03FAC2CAAC}" type="pres">
      <dgm:prSet presAssocID="{FD4AD32D-2518-436C-B02F-17B14298B984}" presName="sibTrans" presStyleLbl="sibTrans2D1" presStyleIdx="0" presStyleCnt="2"/>
      <dgm:spPr/>
    </dgm:pt>
    <dgm:pt modelId="{CC0E3A72-409F-421C-AA1A-01B2C55387B4}" type="pres">
      <dgm:prSet presAssocID="{FD4AD32D-2518-436C-B02F-17B14298B984}" presName="connTx" presStyleLbl="sibTrans2D1" presStyleIdx="0" presStyleCnt="2"/>
      <dgm:spPr/>
    </dgm:pt>
    <dgm:pt modelId="{E7C8FF1E-2CF6-47AA-9302-86A9FD9090D3}" type="pres">
      <dgm:prSet presAssocID="{7559B232-59F0-45B4-AF5B-19083D751C65}" presName="composite" presStyleCnt="0"/>
      <dgm:spPr/>
    </dgm:pt>
    <dgm:pt modelId="{E77D53D2-F1ED-49D7-A3A8-AEF40E1DF4F4}" type="pres">
      <dgm:prSet presAssocID="{7559B232-59F0-45B4-AF5B-19083D751C6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E04F664-6EC7-4DF8-80D1-A5617936C27E}" type="pres">
      <dgm:prSet presAssocID="{7559B232-59F0-45B4-AF5B-19083D751C65}" presName="parSh" presStyleLbl="node1" presStyleIdx="1" presStyleCnt="3"/>
      <dgm:spPr/>
    </dgm:pt>
    <dgm:pt modelId="{70510A5E-D728-48E9-986F-74C1FE74C36A}" type="pres">
      <dgm:prSet presAssocID="{7559B232-59F0-45B4-AF5B-19083D751C65}" presName="desTx" presStyleLbl="fgAcc1" presStyleIdx="1" presStyleCnt="3" custScaleX="130969">
        <dgm:presLayoutVars>
          <dgm:bulletEnabled val="1"/>
        </dgm:presLayoutVars>
      </dgm:prSet>
      <dgm:spPr/>
    </dgm:pt>
    <dgm:pt modelId="{105AF2B2-C482-489F-999E-426B8D0A76FE}" type="pres">
      <dgm:prSet presAssocID="{9159A1ED-A2A0-473B-B752-67A4E5010F21}" presName="sibTrans" presStyleLbl="sibTrans2D1" presStyleIdx="1" presStyleCnt="2"/>
      <dgm:spPr/>
    </dgm:pt>
    <dgm:pt modelId="{DF2A1DBB-1946-44D8-B1B8-AD01B2617986}" type="pres">
      <dgm:prSet presAssocID="{9159A1ED-A2A0-473B-B752-67A4E5010F21}" presName="connTx" presStyleLbl="sibTrans2D1" presStyleIdx="1" presStyleCnt="2"/>
      <dgm:spPr/>
    </dgm:pt>
    <dgm:pt modelId="{755A74FA-DCCF-4345-8DE4-500D395C08BF}" type="pres">
      <dgm:prSet presAssocID="{2F637D4E-9364-4241-9F11-AE44C21FD668}" presName="composite" presStyleCnt="0"/>
      <dgm:spPr/>
    </dgm:pt>
    <dgm:pt modelId="{A3CB8F9F-B612-4672-BC49-3A21179F28FF}" type="pres">
      <dgm:prSet presAssocID="{2F637D4E-9364-4241-9F11-AE44C21FD66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C5B47F2-D050-44D9-AE8D-C7FEDA2F671B}" type="pres">
      <dgm:prSet presAssocID="{2F637D4E-9364-4241-9F11-AE44C21FD668}" presName="parSh" presStyleLbl="node1" presStyleIdx="2" presStyleCnt="3"/>
      <dgm:spPr/>
    </dgm:pt>
    <dgm:pt modelId="{E4A03D75-1541-40F2-9C19-C39E02AF573E}" type="pres">
      <dgm:prSet presAssocID="{2F637D4E-9364-4241-9F11-AE44C21FD668}" presName="desTx" presStyleLbl="fgAcc1" presStyleIdx="2" presStyleCnt="3" custScaleX="128635">
        <dgm:presLayoutVars>
          <dgm:bulletEnabled val="1"/>
        </dgm:presLayoutVars>
      </dgm:prSet>
      <dgm:spPr/>
    </dgm:pt>
  </dgm:ptLst>
  <dgm:cxnLst>
    <dgm:cxn modelId="{F9972F01-81F4-41D8-89E2-A7292EA5674C}" type="presOf" srcId="{B1283C29-6360-472D-818B-B72D3CEDF543}" destId="{F743D591-E7AD-4726-AA80-F6FF7A670663}" srcOrd="0" destOrd="2" presId="urn:microsoft.com/office/officeart/2005/8/layout/process3"/>
    <dgm:cxn modelId="{A713EE01-F638-4CE8-B679-7094D9F0D68C}" srcId="{7559B232-59F0-45B4-AF5B-19083D751C65}" destId="{47E7D0C1-5AB5-4B65-B384-F552C437A502}" srcOrd="1" destOrd="0" parTransId="{5FFFC69B-25DF-491F-938A-E3AD45C3C2EF}" sibTransId="{52F1A3AD-1197-43C2-8A72-028DE43CAE89}"/>
    <dgm:cxn modelId="{9087DA16-ABF5-47B9-B900-03CD94A3B551}" type="presOf" srcId="{616EAD64-BBE6-4DF5-A986-19A5745C8D11}" destId="{414AF6EB-BA81-4E67-A661-EE884E1CC4BD}" srcOrd="0" destOrd="0" presId="urn:microsoft.com/office/officeart/2005/8/layout/process3"/>
    <dgm:cxn modelId="{6CA2A52D-A3AE-4FA5-AB0A-ED6443CBFBED}" type="presOf" srcId="{2F637D4E-9364-4241-9F11-AE44C21FD668}" destId="{3C5B47F2-D050-44D9-AE8D-C7FEDA2F671B}" srcOrd="1" destOrd="0" presId="urn:microsoft.com/office/officeart/2005/8/layout/process3"/>
    <dgm:cxn modelId="{3BBC173A-8351-44CC-91FB-C2253C9A7C33}" type="presOf" srcId="{6B238590-315E-44B3-A15F-AC182A1FE586}" destId="{70510A5E-D728-48E9-986F-74C1FE74C36A}" srcOrd="0" destOrd="0" presId="urn:microsoft.com/office/officeart/2005/8/layout/process3"/>
    <dgm:cxn modelId="{960B483D-2C02-41A7-BA0A-DE13115FB4AB}" type="presOf" srcId="{7559B232-59F0-45B4-AF5B-19083D751C65}" destId="{3E04F664-6EC7-4DF8-80D1-A5617936C27E}" srcOrd="1" destOrd="0" presId="urn:microsoft.com/office/officeart/2005/8/layout/process3"/>
    <dgm:cxn modelId="{EB4A5D68-7259-420A-97A7-7309E63B8D45}" type="presOf" srcId="{616EAD64-BBE6-4DF5-A986-19A5745C8D11}" destId="{03709B43-CB67-43C5-91CE-3583233B7989}" srcOrd="1" destOrd="0" presId="urn:microsoft.com/office/officeart/2005/8/layout/process3"/>
    <dgm:cxn modelId="{7BF22A6A-C454-4E16-87E9-27DE48C628C8}" type="presOf" srcId="{967CEF48-CBE8-44C6-9088-225B225FF4C5}" destId="{DFC58F2B-B674-4DA6-B898-8EE225D0E797}" srcOrd="0" destOrd="0" presId="urn:microsoft.com/office/officeart/2005/8/layout/process3"/>
    <dgm:cxn modelId="{B6252F6B-38F0-4D62-9B17-88B09535F718}" srcId="{967CEF48-CBE8-44C6-9088-225B225FF4C5}" destId="{7559B232-59F0-45B4-AF5B-19083D751C65}" srcOrd="1" destOrd="0" parTransId="{112BD6AA-FF0E-470F-B423-0F013B1FC100}" sibTransId="{9159A1ED-A2A0-473B-B752-67A4E5010F21}"/>
    <dgm:cxn modelId="{08DC0174-4E11-4E31-B173-B069FC28A8F2}" type="presOf" srcId="{7559B232-59F0-45B4-AF5B-19083D751C65}" destId="{E77D53D2-F1ED-49D7-A3A8-AEF40E1DF4F4}" srcOrd="0" destOrd="0" presId="urn:microsoft.com/office/officeart/2005/8/layout/process3"/>
    <dgm:cxn modelId="{059C417A-39A7-4483-9336-DAD1D4034180}" srcId="{616EAD64-BBE6-4DF5-A986-19A5745C8D11}" destId="{B1283C29-6360-472D-818B-B72D3CEDF543}" srcOrd="2" destOrd="0" parTransId="{57882CCD-56D6-41F3-88B2-7858E365B896}" sibTransId="{454CFFAD-7183-4FA3-BC7C-024A12E7D7DA}"/>
    <dgm:cxn modelId="{45B2DA7B-3714-4691-985F-5EC5F25D0D64}" srcId="{967CEF48-CBE8-44C6-9088-225B225FF4C5}" destId="{616EAD64-BBE6-4DF5-A986-19A5745C8D11}" srcOrd="0" destOrd="0" parTransId="{182C2BDC-3628-44D2-9A99-8DD8EB984384}" sibTransId="{FD4AD32D-2518-436C-B02F-17B14298B984}"/>
    <dgm:cxn modelId="{3431ED7D-0487-47F1-8D61-8F0F80DB7B9D}" type="presOf" srcId="{FD4AD32D-2518-436C-B02F-17B14298B984}" destId="{82EB17CC-6DDB-4F00-97BC-EE03FAC2CAAC}" srcOrd="0" destOrd="0" presId="urn:microsoft.com/office/officeart/2005/8/layout/process3"/>
    <dgm:cxn modelId="{A5083684-1AF9-42D7-B38E-C914BEBF60A7}" srcId="{2F637D4E-9364-4241-9F11-AE44C21FD668}" destId="{8D1814B3-859E-4368-97B3-89647E58EF4C}" srcOrd="0" destOrd="0" parTransId="{1F0F1D0F-95C1-4D3B-B810-00408404832B}" sibTransId="{1B632848-4FDB-4572-A32C-54C85D22794D}"/>
    <dgm:cxn modelId="{2A6F3D8B-9BD1-41E5-A67B-15943D5ED9EC}" type="presOf" srcId="{9159A1ED-A2A0-473B-B752-67A4E5010F21}" destId="{105AF2B2-C482-489F-999E-426B8D0A76FE}" srcOrd="0" destOrd="0" presId="urn:microsoft.com/office/officeart/2005/8/layout/process3"/>
    <dgm:cxn modelId="{D6E09490-4A69-429C-BEF1-127D5A637F31}" type="presOf" srcId="{B793613D-A7E0-4A18-973A-50635D3C7723}" destId="{F743D591-E7AD-4726-AA80-F6FF7A670663}" srcOrd="0" destOrd="0" presId="urn:microsoft.com/office/officeart/2005/8/layout/process3"/>
    <dgm:cxn modelId="{F592F2A2-7356-413A-86EB-246AC98ACF72}" srcId="{616EAD64-BBE6-4DF5-A986-19A5745C8D11}" destId="{36435378-6A1F-407B-928F-B36648C693BE}" srcOrd="1" destOrd="0" parTransId="{15EAC65E-5BF7-4773-9490-94E43B632561}" sibTransId="{B458C959-2C7F-44B6-87C1-4FDFC513E52E}"/>
    <dgm:cxn modelId="{1C2A04A7-FD0E-46F2-A5E9-4733C3FBFA67}" srcId="{2F637D4E-9364-4241-9F11-AE44C21FD668}" destId="{4DB13466-171E-44D7-8194-A35610178952}" srcOrd="1" destOrd="0" parTransId="{C49792A2-C56A-4EBC-ABCF-16E4F81EE52A}" sibTransId="{28212F73-80C7-417A-8584-D278767D5A7A}"/>
    <dgm:cxn modelId="{BE0A25B2-517B-435C-9FBD-9247FBC09D99}" srcId="{7559B232-59F0-45B4-AF5B-19083D751C65}" destId="{6B238590-315E-44B3-A15F-AC182A1FE586}" srcOrd="0" destOrd="0" parTransId="{09A31C6D-E489-4231-9D39-64C735B0EB27}" sibTransId="{22BB8A30-E661-45ED-905C-02797D979F34}"/>
    <dgm:cxn modelId="{923311B6-5743-47E9-814B-811B7781E49E}" srcId="{967CEF48-CBE8-44C6-9088-225B225FF4C5}" destId="{2F637D4E-9364-4241-9F11-AE44C21FD668}" srcOrd="2" destOrd="0" parTransId="{94CCD5BC-5FAB-40F8-B60B-C0BADD4570A4}" sibTransId="{0B488D11-550E-4A14-BE2F-C576D616FB75}"/>
    <dgm:cxn modelId="{3766F9B7-913A-424C-A0F5-2E3A754E86D7}" type="presOf" srcId="{9159A1ED-A2A0-473B-B752-67A4E5010F21}" destId="{DF2A1DBB-1946-44D8-B1B8-AD01B2617986}" srcOrd="1" destOrd="0" presId="urn:microsoft.com/office/officeart/2005/8/layout/process3"/>
    <dgm:cxn modelId="{029F0EBB-03D0-40F5-B33D-34941ED26AEC}" type="presOf" srcId="{2F637D4E-9364-4241-9F11-AE44C21FD668}" destId="{A3CB8F9F-B612-4672-BC49-3A21179F28FF}" srcOrd="0" destOrd="0" presId="urn:microsoft.com/office/officeart/2005/8/layout/process3"/>
    <dgm:cxn modelId="{A61516C8-37C4-47A7-8351-EDAA8A8A9EA7}" type="presOf" srcId="{FD4AD32D-2518-436C-B02F-17B14298B984}" destId="{CC0E3A72-409F-421C-AA1A-01B2C55387B4}" srcOrd="1" destOrd="0" presId="urn:microsoft.com/office/officeart/2005/8/layout/process3"/>
    <dgm:cxn modelId="{159785DD-E82C-4D69-92FC-946CD20EAA75}" type="presOf" srcId="{8D1814B3-859E-4368-97B3-89647E58EF4C}" destId="{E4A03D75-1541-40F2-9C19-C39E02AF573E}" srcOrd="0" destOrd="0" presId="urn:microsoft.com/office/officeart/2005/8/layout/process3"/>
    <dgm:cxn modelId="{68C6B4E0-C2DE-4347-8BCA-47E05D2BE4A9}" type="presOf" srcId="{4DB13466-171E-44D7-8194-A35610178952}" destId="{E4A03D75-1541-40F2-9C19-C39E02AF573E}" srcOrd="0" destOrd="1" presId="urn:microsoft.com/office/officeart/2005/8/layout/process3"/>
    <dgm:cxn modelId="{38FDF2E2-CA49-4AC6-8ADB-FBA09E7F2990}" type="presOf" srcId="{36435378-6A1F-407B-928F-B36648C693BE}" destId="{F743D591-E7AD-4726-AA80-F6FF7A670663}" srcOrd="0" destOrd="1" presId="urn:microsoft.com/office/officeart/2005/8/layout/process3"/>
    <dgm:cxn modelId="{390FD5E6-D431-48C4-A1E5-CDE1B6AE2216}" srcId="{616EAD64-BBE6-4DF5-A986-19A5745C8D11}" destId="{B793613D-A7E0-4A18-973A-50635D3C7723}" srcOrd="0" destOrd="0" parTransId="{2B1BD002-C137-47CA-8597-226749B3F4A3}" sibTransId="{880F02C1-C59A-47B8-AB99-1A00A7D9B04A}"/>
    <dgm:cxn modelId="{A8203BFD-5E43-41EE-81ED-C63DF1B9AD4C}" type="presOf" srcId="{47E7D0C1-5AB5-4B65-B384-F552C437A502}" destId="{70510A5E-D728-48E9-986F-74C1FE74C36A}" srcOrd="0" destOrd="1" presId="urn:microsoft.com/office/officeart/2005/8/layout/process3"/>
    <dgm:cxn modelId="{4FC4C827-FAB0-4CCC-A2BA-E481F6F6545D}" type="presParOf" srcId="{DFC58F2B-B674-4DA6-B898-8EE225D0E797}" destId="{B6B6F4FF-0207-4536-9C46-A9838EC88092}" srcOrd="0" destOrd="0" presId="urn:microsoft.com/office/officeart/2005/8/layout/process3"/>
    <dgm:cxn modelId="{7E306BD9-E783-4E05-B370-6ED59ABF6572}" type="presParOf" srcId="{B6B6F4FF-0207-4536-9C46-A9838EC88092}" destId="{414AF6EB-BA81-4E67-A661-EE884E1CC4BD}" srcOrd="0" destOrd="0" presId="urn:microsoft.com/office/officeart/2005/8/layout/process3"/>
    <dgm:cxn modelId="{ECE30646-E186-4AD5-BF1F-ED7E5D16C3C2}" type="presParOf" srcId="{B6B6F4FF-0207-4536-9C46-A9838EC88092}" destId="{03709B43-CB67-43C5-91CE-3583233B7989}" srcOrd="1" destOrd="0" presId="urn:microsoft.com/office/officeart/2005/8/layout/process3"/>
    <dgm:cxn modelId="{87048E70-10B5-448F-A182-10C6895CF475}" type="presParOf" srcId="{B6B6F4FF-0207-4536-9C46-A9838EC88092}" destId="{F743D591-E7AD-4726-AA80-F6FF7A670663}" srcOrd="2" destOrd="0" presId="urn:microsoft.com/office/officeart/2005/8/layout/process3"/>
    <dgm:cxn modelId="{CAD16877-3F37-43D7-9B3E-03319B798B20}" type="presParOf" srcId="{DFC58F2B-B674-4DA6-B898-8EE225D0E797}" destId="{82EB17CC-6DDB-4F00-97BC-EE03FAC2CAAC}" srcOrd="1" destOrd="0" presId="urn:microsoft.com/office/officeart/2005/8/layout/process3"/>
    <dgm:cxn modelId="{BC2C9636-57C3-4D16-BBD8-522BA8D88188}" type="presParOf" srcId="{82EB17CC-6DDB-4F00-97BC-EE03FAC2CAAC}" destId="{CC0E3A72-409F-421C-AA1A-01B2C55387B4}" srcOrd="0" destOrd="0" presId="urn:microsoft.com/office/officeart/2005/8/layout/process3"/>
    <dgm:cxn modelId="{09A1F4CE-9210-4E63-A163-58918DF6D95E}" type="presParOf" srcId="{DFC58F2B-B674-4DA6-B898-8EE225D0E797}" destId="{E7C8FF1E-2CF6-47AA-9302-86A9FD9090D3}" srcOrd="2" destOrd="0" presId="urn:microsoft.com/office/officeart/2005/8/layout/process3"/>
    <dgm:cxn modelId="{2B5C9703-B26C-45F9-ABEB-2900B08E9D55}" type="presParOf" srcId="{E7C8FF1E-2CF6-47AA-9302-86A9FD9090D3}" destId="{E77D53D2-F1ED-49D7-A3A8-AEF40E1DF4F4}" srcOrd="0" destOrd="0" presId="urn:microsoft.com/office/officeart/2005/8/layout/process3"/>
    <dgm:cxn modelId="{2F5DED69-3CB0-4696-AA4E-B91BE6610C50}" type="presParOf" srcId="{E7C8FF1E-2CF6-47AA-9302-86A9FD9090D3}" destId="{3E04F664-6EC7-4DF8-80D1-A5617936C27E}" srcOrd="1" destOrd="0" presId="urn:microsoft.com/office/officeart/2005/8/layout/process3"/>
    <dgm:cxn modelId="{811F8A7B-75C5-4BFD-9C1B-B8577F1C2D21}" type="presParOf" srcId="{E7C8FF1E-2CF6-47AA-9302-86A9FD9090D3}" destId="{70510A5E-D728-48E9-986F-74C1FE74C36A}" srcOrd="2" destOrd="0" presId="urn:microsoft.com/office/officeart/2005/8/layout/process3"/>
    <dgm:cxn modelId="{416FBEC0-AC48-4DF5-9275-8B39DB220355}" type="presParOf" srcId="{DFC58F2B-B674-4DA6-B898-8EE225D0E797}" destId="{105AF2B2-C482-489F-999E-426B8D0A76FE}" srcOrd="3" destOrd="0" presId="urn:microsoft.com/office/officeart/2005/8/layout/process3"/>
    <dgm:cxn modelId="{7F61C793-E984-4FCC-A566-CF412F1C47D8}" type="presParOf" srcId="{105AF2B2-C482-489F-999E-426B8D0A76FE}" destId="{DF2A1DBB-1946-44D8-B1B8-AD01B2617986}" srcOrd="0" destOrd="0" presId="urn:microsoft.com/office/officeart/2005/8/layout/process3"/>
    <dgm:cxn modelId="{E473268D-74A9-434B-AA9A-A9E685965534}" type="presParOf" srcId="{DFC58F2B-B674-4DA6-B898-8EE225D0E797}" destId="{755A74FA-DCCF-4345-8DE4-500D395C08BF}" srcOrd="4" destOrd="0" presId="urn:microsoft.com/office/officeart/2005/8/layout/process3"/>
    <dgm:cxn modelId="{424D853F-E6D2-40E7-AFC2-6E6CF133FC39}" type="presParOf" srcId="{755A74FA-DCCF-4345-8DE4-500D395C08BF}" destId="{A3CB8F9F-B612-4672-BC49-3A21179F28FF}" srcOrd="0" destOrd="0" presId="urn:microsoft.com/office/officeart/2005/8/layout/process3"/>
    <dgm:cxn modelId="{88FC3D54-84AA-49E2-A50B-4F71B51A2A63}" type="presParOf" srcId="{755A74FA-DCCF-4345-8DE4-500D395C08BF}" destId="{3C5B47F2-D050-44D9-AE8D-C7FEDA2F671B}" srcOrd="1" destOrd="0" presId="urn:microsoft.com/office/officeart/2005/8/layout/process3"/>
    <dgm:cxn modelId="{AC5E27D5-D8C4-4FCD-85CF-74180BB133C5}" type="presParOf" srcId="{755A74FA-DCCF-4345-8DE4-500D395C08BF}" destId="{E4A03D75-1541-40F2-9C19-C39E02AF573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09B43-CB67-43C5-91CE-3583233B7989}">
      <dsp:nvSpPr>
        <dsp:cNvPr id="0" name=""/>
        <dsp:cNvSpPr/>
      </dsp:nvSpPr>
      <dsp:spPr>
        <a:xfrm>
          <a:off x="3146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数据准备</a:t>
          </a:r>
        </a:p>
      </dsp:txBody>
      <dsp:txXfrm>
        <a:off x="3146" y="2477"/>
        <a:ext cx="1711786" cy="523549"/>
      </dsp:txXfrm>
    </dsp:sp>
    <dsp:sp modelId="{F743D591-E7AD-4726-AA80-F6FF7A670663}">
      <dsp:nvSpPr>
        <dsp:cNvPr id="0" name=""/>
        <dsp:cNvSpPr/>
      </dsp:nvSpPr>
      <dsp:spPr>
        <a:xfrm>
          <a:off x="59950" y="526027"/>
          <a:ext cx="2299391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数据标注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训练集</a:t>
          </a:r>
          <a:r>
            <a:rPr lang="en-US" altLang="zh-CN" sz="2000" kern="1200" dirty="0"/>
            <a:t>/</a:t>
          </a:r>
          <a:r>
            <a:rPr lang="zh-CN" altLang="en-US" sz="2000" kern="1200" dirty="0"/>
            <a:t>验证集</a:t>
          </a:r>
          <a:r>
            <a:rPr lang="en-US" altLang="zh-CN" sz="2000" kern="1200" dirty="0"/>
            <a:t>/</a:t>
          </a:r>
          <a:r>
            <a:rPr lang="zh-CN" altLang="en-US" sz="2000" kern="1200" dirty="0"/>
            <a:t>测试集分割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b="0" kern="1200" dirty="0"/>
            <a:t>特征提取</a:t>
          </a:r>
        </a:p>
      </dsp:txBody>
      <dsp:txXfrm>
        <a:off x="126377" y="592454"/>
        <a:ext cx="2166537" cy="2135146"/>
      </dsp:txXfrm>
    </dsp:sp>
    <dsp:sp modelId="{82EB17CC-6DDB-4F00-97BC-EE03FAC2CAAC}">
      <dsp:nvSpPr>
        <dsp:cNvPr id="0" name=""/>
        <dsp:cNvSpPr/>
      </dsp:nvSpPr>
      <dsp:spPr>
        <a:xfrm>
          <a:off x="2047884" y="51159"/>
          <a:ext cx="705856" cy="42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2047884" y="136396"/>
        <a:ext cx="578001" cy="255711"/>
      </dsp:txXfrm>
    </dsp:sp>
    <dsp:sp modelId="{3E04F664-6EC7-4DF8-80D1-A5617936C27E}">
      <dsp:nvSpPr>
        <dsp:cNvPr id="0" name=""/>
        <dsp:cNvSpPr/>
      </dsp:nvSpPr>
      <dsp:spPr>
        <a:xfrm>
          <a:off x="3046737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模型训练</a:t>
          </a:r>
        </a:p>
      </dsp:txBody>
      <dsp:txXfrm>
        <a:off x="3046737" y="2477"/>
        <a:ext cx="1711786" cy="523549"/>
      </dsp:txXfrm>
    </dsp:sp>
    <dsp:sp modelId="{70510A5E-D728-48E9-986F-74C1FE74C36A}">
      <dsp:nvSpPr>
        <dsp:cNvPr id="0" name=""/>
        <dsp:cNvSpPr/>
      </dsp:nvSpPr>
      <dsp:spPr>
        <a:xfrm>
          <a:off x="3132283" y="526027"/>
          <a:ext cx="2241909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分类损失函数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损失函数优化和参数调优</a:t>
          </a:r>
        </a:p>
      </dsp:txBody>
      <dsp:txXfrm>
        <a:off x="3197946" y="591690"/>
        <a:ext cx="2110583" cy="2136674"/>
      </dsp:txXfrm>
    </dsp:sp>
    <dsp:sp modelId="{105AF2B2-C482-489F-999E-426B8D0A76FE}">
      <dsp:nvSpPr>
        <dsp:cNvPr id="0" name=""/>
        <dsp:cNvSpPr/>
      </dsp:nvSpPr>
      <dsp:spPr>
        <a:xfrm>
          <a:off x="5084290" y="51159"/>
          <a:ext cx="690623" cy="42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5084290" y="136396"/>
        <a:ext cx="562768" cy="255711"/>
      </dsp:txXfrm>
    </dsp:sp>
    <dsp:sp modelId="{3C5B47F2-D050-44D9-AE8D-C7FEDA2F671B}">
      <dsp:nvSpPr>
        <dsp:cNvPr id="0" name=""/>
        <dsp:cNvSpPr/>
      </dsp:nvSpPr>
      <dsp:spPr>
        <a:xfrm>
          <a:off x="6061588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模型测试</a:t>
          </a:r>
        </a:p>
      </dsp:txBody>
      <dsp:txXfrm>
        <a:off x="6061588" y="2477"/>
        <a:ext cx="1711786" cy="523549"/>
      </dsp:txXfrm>
    </dsp:sp>
    <dsp:sp modelId="{E4A03D75-1541-40F2-9C19-C39E02AF573E}">
      <dsp:nvSpPr>
        <dsp:cNvPr id="0" name=""/>
        <dsp:cNvSpPr/>
      </dsp:nvSpPr>
      <dsp:spPr>
        <a:xfrm>
          <a:off x="6167110" y="526027"/>
          <a:ext cx="2201956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性能评价指标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交叉验证</a:t>
          </a:r>
        </a:p>
      </dsp:txBody>
      <dsp:txXfrm>
        <a:off x="6231603" y="590520"/>
        <a:ext cx="2072970" cy="2139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EAE63-D6C4-437F-B8DA-DA689F991A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823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897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3648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725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7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960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013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458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1575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3864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1010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 the neural network that has some learnable parameters (or weights)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Iterate over a dataset of inputs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input through the network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the loss (how far is the output from being correct)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Propagate gradients back into the network’s parameters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 the weights of the network, typically using a simple update rule: weight = weight - 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learning_rate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* gradient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585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52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498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019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486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456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746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9" r:id="rId16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人工智能与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Python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程序设计 教研组</a:t>
            </a: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方正超粗黑简体" panose="03000509000000000000" pitchFamily="65" charset="-122"/>
                  <a:cs typeface="+mn-cs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0087CF"/>
                  </a:solidFill>
                  <a:effectLst/>
                  <a:uLnTx/>
                  <a:uFillTx/>
                  <a:latin typeface="Calibri"/>
                  <a:ea typeface="方正超粗黑简体" panose="03000509000000000000" pitchFamily="65" charset="-122"/>
                  <a:cs typeface="+mn-cs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700" b="1" i="0" u="none" strike="noStrike" kern="1200" cap="none" spc="0" normalizeH="0" baseline="0" noProof="0">
                  <a:ln>
                    <a:noFill/>
                  </a:ln>
                  <a:solidFill>
                    <a:srgbClr val="CA0098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22153" y="2169137"/>
            <a:ext cx="8945065" cy="646303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PyTorch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卷积网络配置与训练（</a:t>
            </a:r>
            <a:r>
              <a:rPr lang="zh-CN" altLang="en-US" sz="3600" b="1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4540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8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8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42031 0.0009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8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5426" y="1091178"/>
            <a:ext cx="384892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数据加载与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DataLoader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VGG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网络的搭建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模型训练与测试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图像识别大作业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09594" y="163236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285C2D4-1734-D84F-BD33-D79F098E43AF}"/>
              </a:ext>
            </a:extLst>
          </p:cNvPr>
          <p:cNvSpPr/>
          <p:nvPr/>
        </p:nvSpPr>
        <p:spPr>
          <a:xfrm>
            <a:off x="3909594" y="12357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DA8B04D-843E-2845-94BB-5D045FDA636F}"/>
              </a:ext>
            </a:extLst>
          </p:cNvPr>
          <p:cNvSpPr/>
          <p:nvPr/>
        </p:nvSpPr>
        <p:spPr>
          <a:xfrm>
            <a:off x="3909594" y="244717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96A9C9F-81AD-5E4B-8CFD-81A221EFCF27}"/>
              </a:ext>
            </a:extLst>
          </p:cNvPr>
          <p:cNvSpPr/>
          <p:nvPr/>
        </p:nvSpPr>
        <p:spPr>
          <a:xfrm>
            <a:off x="3909594" y="205056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2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数据加载与</a:t>
            </a:r>
            <a:r>
              <a:rPr lang="en" altLang="zh-CN" dirty="0" err="1"/>
              <a:t>DataLoader</a:t>
            </a:r>
            <a:endParaRPr lang="en" altLang="zh-CN" dirty="0"/>
          </a:p>
        </p:txBody>
      </p:sp>
      <p:pic>
        <p:nvPicPr>
          <p:cNvPr id="1030" name="Picture 6" descr="Top Computer Hardware Companies in the US and Worldwide">
            <a:extLst>
              <a:ext uri="{FF2B5EF4-FFF2-40B4-BE49-F238E27FC236}">
                <a16:creationId xmlns:a16="http://schemas.microsoft.com/office/drawing/2014/main" id="{1844561E-B70C-774E-B93F-2286C6809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0" y="771524"/>
            <a:ext cx="3900487" cy="390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F4DF58C-A84D-754B-AF5B-FF7EA3E24902}"/>
              </a:ext>
            </a:extLst>
          </p:cNvPr>
          <p:cNvSpPr txBox="1"/>
          <p:nvPr/>
        </p:nvSpPr>
        <p:spPr>
          <a:xfrm>
            <a:off x="0" y="4889584"/>
            <a:ext cx="28777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5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Image credit: Red monkey/</a:t>
            </a:r>
            <a:r>
              <a:rPr lang="en" altLang="zh-CN" sz="1050" dirty="0" err="1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Shutterstock.com</a:t>
            </a:r>
            <a:endParaRPr kumimoji="1" lang="zh-CN" altLang="en-US" sz="105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2708418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数据加载与</a:t>
            </a:r>
            <a:r>
              <a:rPr lang="en" altLang="zh-CN" dirty="0" err="1"/>
              <a:t>DataLoader</a:t>
            </a:r>
            <a:endParaRPr lang="en" altLang="zh-CN" dirty="0"/>
          </a:p>
        </p:txBody>
      </p:sp>
      <p:pic>
        <p:nvPicPr>
          <p:cNvPr id="1030" name="Picture 6" descr="Top Computer Hardware Companies in the US and Worldwide">
            <a:extLst>
              <a:ext uri="{FF2B5EF4-FFF2-40B4-BE49-F238E27FC236}">
                <a16:creationId xmlns:a16="http://schemas.microsoft.com/office/drawing/2014/main" id="{1844561E-B70C-774E-B93F-2286C6809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0" y="771524"/>
            <a:ext cx="3900487" cy="390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F4DF58C-A84D-754B-AF5B-FF7EA3E24902}"/>
              </a:ext>
            </a:extLst>
          </p:cNvPr>
          <p:cNvSpPr txBox="1"/>
          <p:nvPr/>
        </p:nvSpPr>
        <p:spPr>
          <a:xfrm>
            <a:off x="0" y="4889584"/>
            <a:ext cx="28777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5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Image credit: Red monkey/</a:t>
            </a:r>
            <a:r>
              <a:rPr lang="en" altLang="zh-CN" sz="1050" dirty="0" err="1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Shutterstock.com</a:t>
            </a:r>
            <a:endParaRPr kumimoji="1" lang="zh-CN" altLang="en-US" sz="105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88D235-1DEA-374B-B06C-793883535C5F}"/>
              </a:ext>
            </a:extLst>
          </p:cNvPr>
          <p:cNvSpPr txBox="1"/>
          <p:nvPr/>
        </p:nvSpPr>
        <p:spPr>
          <a:xfrm>
            <a:off x="1217928" y="2656719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GPU</a:t>
            </a:r>
          </a:p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图形处理器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B5FEA2D-F059-9F40-8B51-677DE828CD3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325924" y="2918329"/>
            <a:ext cx="374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4B974046-A49F-3646-A128-739EDD6E4FC1}"/>
              </a:ext>
            </a:extLst>
          </p:cNvPr>
          <p:cNvSpPr txBox="1"/>
          <p:nvPr/>
        </p:nvSpPr>
        <p:spPr>
          <a:xfrm>
            <a:off x="1230753" y="3380736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</a:p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中央处理器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EDDBCE7-C467-EA4F-A41E-65E29603D075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313101" y="3642346"/>
            <a:ext cx="387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07E2E82C-7F06-4742-B4A3-E26F4B393561}"/>
              </a:ext>
            </a:extLst>
          </p:cNvPr>
          <p:cNvSpPr txBox="1"/>
          <p:nvPr/>
        </p:nvSpPr>
        <p:spPr>
          <a:xfrm>
            <a:off x="813972" y="3995968"/>
            <a:ext cx="1915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RAM</a:t>
            </a:r>
          </a:p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随机存取存储器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72139F72-005E-3445-AC5F-08FC7026297B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2700339" y="4257578"/>
            <a:ext cx="29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46C2F0F-0932-CC41-94DC-ECE1B092A7B5}"/>
              </a:ext>
            </a:extLst>
          </p:cNvPr>
          <p:cNvSpPr txBox="1"/>
          <p:nvPr/>
        </p:nvSpPr>
        <p:spPr>
          <a:xfrm>
            <a:off x="6689483" y="3865803"/>
            <a:ext cx="1459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dirty="0"/>
              <a:t>Power Supply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电源管理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E954BFD-F1F9-6942-88CD-6AE15FF30CB0}"/>
              </a:ext>
            </a:extLst>
          </p:cNvPr>
          <p:cNvCxnSpPr>
            <a:cxnSpLocks/>
          </p:cNvCxnSpPr>
          <p:nvPr/>
        </p:nvCxnSpPr>
        <p:spPr>
          <a:xfrm flipH="1">
            <a:off x="6291996" y="4127413"/>
            <a:ext cx="365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6CB5227-7842-8C4A-A45B-045C887ADF97}"/>
              </a:ext>
            </a:extLst>
          </p:cNvPr>
          <p:cNvSpPr txBox="1"/>
          <p:nvPr/>
        </p:nvSpPr>
        <p:spPr>
          <a:xfrm>
            <a:off x="6623262" y="1112616"/>
            <a:ext cx="955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dirty="0"/>
              <a:t>Monitor</a:t>
            </a:r>
            <a:endParaRPr lang="en-US" altLang="zh-CN" dirty="0"/>
          </a:p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显示器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A2A76FD-1232-9F47-BCEA-CF118F88D606}"/>
              </a:ext>
            </a:extLst>
          </p:cNvPr>
          <p:cNvCxnSpPr>
            <a:cxnSpLocks/>
          </p:cNvCxnSpPr>
          <p:nvPr/>
        </p:nvCxnSpPr>
        <p:spPr>
          <a:xfrm flipH="1">
            <a:off x="6274957" y="3395729"/>
            <a:ext cx="365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33797935-3267-454E-AA8E-DB0C7F7FFDDD}"/>
              </a:ext>
            </a:extLst>
          </p:cNvPr>
          <p:cNvSpPr/>
          <p:nvPr/>
        </p:nvSpPr>
        <p:spPr>
          <a:xfrm>
            <a:off x="5204672" y="3037442"/>
            <a:ext cx="410316" cy="2849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肘形连接符 35">
            <a:extLst>
              <a:ext uri="{FF2B5EF4-FFF2-40B4-BE49-F238E27FC236}">
                <a16:creationId xmlns:a16="http://schemas.microsoft.com/office/drawing/2014/main" id="{01A8873F-9610-C94F-97F6-081338C618FC}"/>
              </a:ext>
            </a:extLst>
          </p:cNvPr>
          <p:cNvCxnSpPr>
            <a:endCxn id="34" idx="0"/>
          </p:cNvCxnSpPr>
          <p:nvPr/>
        </p:nvCxnSpPr>
        <p:spPr>
          <a:xfrm rot="10800000">
            <a:off x="5409830" y="3037443"/>
            <a:ext cx="2426864" cy="142497"/>
          </a:xfrm>
          <a:prstGeom prst="bentConnector4">
            <a:avLst>
              <a:gd name="adj1" fmla="val 147"/>
              <a:gd name="adj2" fmla="val 1751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A74C597D-A760-7844-9BD2-1A2205068702}"/>
              </a:ext>
            </a:extLst>
          </p:cNvPr>
          <p:cNvSpPr txBox="1"/>
          <p:nvPr/>
        </p:nvSpPr>
        <p:spPr>
          <a:xfrm>
            <a:off x="7526619" y="3102707"/>
            <a:ext cx="614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HDD</a:t>
            </a:r>
          </a:p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硬盘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4729BA4-7B8B-AF43-8538-FF7E02929930}"/>
              </a:ext>
            </a:extLst>
          </p:cNvPr>
          <p:cNvSpPr txBox="1"/>
          <p:nvPr/>
        </p:nvSpPr>
        <p:spPr>
          <a:xfrm>
            <a:off x="3694047" y="4300441"/>
            <a:ext cx="1451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dirty="0"/>
              <a:t>Motherboard</a:t>
            </a:r>
            <a:endParaRPr lang="en-US" altLang="zh-CN" dirty="0"/>
          </a:p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主板</a:t>
            </a: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C4762A23-56C0-C746-A866-DCED91BC86B8}"/>
              </a:ext>
            </a:extLst>
          </p:cNvPr>
          <p:cNvCxnSpPr>
            <a:cxnSpLocks/>
          </p:cNvCxnSpPr>
          <p:nvPr/>
        </p:nvCxnSpPr>
        <p:spPr>
          <a:xfrm flipH="1">
            <a:off x="6257283" y="1405004"/>
            <a:ext cx="365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A4F87A36-F58A-BD49-A266-8A9C7EE29AD6}"/>
              </a:ext>
            </a:extLst>
          </p:cNvPr>
          <p:cNvSpPr txBox="1"/>
          <p:nvPr/>
        </p:nvSpPr>
        <p:spPr>
          <a:xfrm>
            <a:off x="6801755" y="3152820"/>
            <a:ext cx="62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ODD</a:t>
            </a:r>
          </a:p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光驱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DA4407F-4FCA-8246-9960-F6EE5C11A591}"/>
              </a:ext>
            </a:extLst>
          </p:cNvPr>
          <p:cNvSpPr txBox="1"/>
          <p:nvPr/>
        </p:nvSpPr>
        <p:spPr>
          <a:xfrm>
            <a:off x="6764123" y="527841"/>
            <a:ext cx="606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dirty="0"/>
              <a:t>Fans</a:t>
            </a:r>
            <a:endParaRPr lang="en-US" altLang="zh-CN" dirty="0"/>
          </a:p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风扇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284F1F-C91C-B54A-9571-66D5C3ABEEA6}"/>
              </a:ext>
            </a:extLst>
          </p:cNvPr>
          <p:cNvSpPr/>
          <p:nvPr/>
        </p:nvSpPr>
        <p:spPr>
          <a:xfrm>
            <a:off x="4459251" y="1080345"/>
            <a:ext cx="410316" cy="2849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9" name="肘形连接符 48">
            <a:extLst>
              <a:ext uri="{FF2B5EF4-FFF2-40B4-BE49-F238E27FC236}">
                <a16:creationId xmlns:a16="http://schemas.microsoft.com/office/drawing/2014/main" id="{3F1341A1-6A5E-BB44-ACC2-CA23BA3CA4EB}"/>
              </a:ext>
            </a:extLst>
          </p:cNvPr>
          <p:cNvCxnSpPr>
            <a:stCxn id="45" idx="1"/>
            <a:endCxn id="48" idx="0"/>
          </p:cNvCxnSpPr>
          <p:nvPr/>
        </p:nvCxnSpPr>
        <p:spPr>
          <a:xfrm rot="10800000" flipV="1">
            <a:off x="4664409" y="820229"/>
            <a:ext cx="2099714" cy="2601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EE21452A-4E95-C846-9EA5-7095ED7032B9}"/>
              </a:ext>
            </a:extLst>
          </p:cNvPr>
          <p:cNvSpPr txBox="1"/>
          <p:nvPr/>
        </p:nvSpPr>
        <p:spPr>
          <a:xfrm>
            <a:off x="1435184" y="1318826"/>
            <a:ext cx="713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dirty="0"/>
              <a:t>Cases</a:t>
            </a:r>
            <a:endParaRPr lang="en-US" altLang="zh-CN" dirty="0"/>
          </a:p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机箱</a:t>
            </a:r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D76751EA-C686-474A-A946-6B72FD8ADDD8}"/>
              </a:ext>
            </a:extLst>
          </p:cNvPr>
          <p:cNvCxnSpPr>
            <a:cxnSpLocks/>
          </p:cNvCxnSpPr>
          <p:nvPr/>
        </p:nvCxnSpPr>
        <p:spPr>
          <a:xfrm>
            <a:off x="2305429" y="1631561"/>
            <a:ext cx="374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A328EABF-AB1F-E241-8D4F-7BD6AC24582A}"/>
              </a:ext>
            </a:extLst>
          </p:cNvPr>
          <p:cNvCxnSpPr>
            <a:cxnSpLocks/>
          </p:cNvCxnSpPr>
          <p:nvPr/>
        </p:nvCxnSpPr>
        <p:spPr>
          <a:xfrm flipH="1">
            <a:off x="6274956" y="2443229"/>
            <a:ext cx="365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47EE45F1-A0A9-874F-9D10-35D7E9AFB02C}"/>
              </a:ext>
            </a:extLst>
          </p:cNvPr>
          <p:cNvSpPr txBox="1"/>
          <p:nvPr/>
        </p:nvSpPr>
        <p:spPr>
          <a:xfrm>
            <a:off x="6689483" y="2105617"/>
            <a:ext cx="1082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UPS</a:t>
            </a:r>
          </a:p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不间断电源</a:t>
            </a:r>
          </a:p>
        </p:txBody>
      </p:sp>
    </p:spTree>
    <p:extLst>
      <p:ext uri="{BB962C8B-B14F-4D97-AF65-F5344CB8AC3E}">
        <p14:creationId xmlns:p14="http://schemas.microsoft.com/office/powerpoint/2010/main" val="3607798528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数据加载与</a:t>
            </a:r>
            <a:r>
              <a:rPr lang="en" altLang="zh-CN" dirty="0" err="1"/>
              <a:t>DataLoader</a:t>
            </a:r>
            <a:endParaRPr lang="en" altLang="zh-CN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284F1F-C91C-B54A-9571-66D5C3ABEEA6}"/>
              </a:ext>
            </a:extLst>
          </p:cNvPr>
          <p:cNvSpPr/>
          <p:nvPr/>
        </p:nvSpPr>
        <p:spPr>
          <a:xfrm>
            <a:off x="4459251" y="1080345"/>
            <a:ext cx="410316" cy="2849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CC0D44-EBB0-F742-B7FE-2C6D10F82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901" y="2200833"/>
            <a:ext cx="746948" cy="7418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57632E-D2FB-DC45-86DC-E4B56740D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53" y="1830586"/>
            <a:ext cx="1159460" cy="14565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12209E-E719-7C4A-8BBA-120C1DC0E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644" y="2277776"/>
            <a:ext cx="1519413" cy="5879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21C7A7-CAB5-EC41-8609-54896D673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465" y="2106502"/>
            <a:ext cx="1607216" cy="930494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8813CF68-0F5A-3B4C-9A98-912BB6C5AE2E}"/>
              </a:ext>
            </a:extLst>
          </p:cNvPr>
          <p:cNvSpPr txBox="1"/>
          <p:nvPr/>
        </p:nvSpPr>
        <p:spPr>
          <a:xfrm>
            <a:off x="1146513" y="340578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硬盘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DE9E881-B5B9-0D48-8104-3CE4706FE8D3}"/>
              </a:ext>
            </a:extLst>
          </p:cNvPr>
          <p:cNvSpPr txBox="1"/>
          <p:nvPr/>
        </p:nvSpPr>
        <p:spPr>
          <a:xfrm>
            <a:off x="3266001" y="340685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内存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3F182B1-8350-7C4E-80BC-1DD150D7CCE2}"/>
              </a:ext>
            </a:extLst>
          </p:cNvPr>
          <p:cNvCxnSpPr>
            <a:stCxn id="4" idx="3"/>
          </p:cNvCxnSpPr>
          <p:nvPr/>
        </p:nvCxnSpPr>
        <p:spPr>
          <a:xfrm>
            <a:off x="1998113" y="2558842"/>
            <a:ext cx="866531" cy="12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5628DDFD-F323-4A49-88FF-0A060257DB3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4384057" y="2565296"/>
            <a:ext cx="652844" cy="6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F1F49326-C5E1-464A-B6CD-C0EDF702AD16}"/>
              </a:ext>
            </a:extLst>
          </p:cNvPr>
          <p:cNvSpPr txBox="1"/>
          <p:nvPr/>
        </p:nvSpPr>
        <p:spPr>
          <a:xfrm>
            <a:off x="5135298" y="3412364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CPU</a:t>
            </a:r>
            <a:endParaRPr kumimoji="1" lang="zh-CN" altLang="en-US" sz="1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6E107DDE-4E44-A445-8031-4C897A6AADB4}"/>
              </a:ext>
            </a:extLst>
          </p:cNvPr>
          <p:cNvCxnSpPr>
            <a:cxnSpLocks/>
          </p:cNvCxnSpPr>
          <p:nvPr/>
        </p:nvCxnSpPr>
        <p:spPr>
          <a:xfrm>
            <a:off x="5795666" y="2552388"/>
            <a:ext cx="652844" cy="6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DDC073FC-115F-864A-8619-5AAC3BAC59D3}"/>
              </a:ext>
            </a:extLst>
          </p:cNvPr>
          <p:cNvSpPr txBox="1"/>
          <p:nvPr/>
        </p:nvSpPr>
        <p:spPr>
          <a:xfrm>
            <a:off x="7032585" y="341368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GPU</a:t>
            </a:r>
            <a:endParaRPr kumimoji="1" lang="zh-CN" altLang="en-US" sz="1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1BB77-A6FE-EF4D-9C6C-8A8BBBAA6B1A}"/>
              </a:ext>
            </a:extLst>
          </p:cNvPr>
          <p:cNvSpPr txBox="1"/>
          <p:nvPr/>
        </p:nvSpPr>
        <p:spPr>
          <a:xfrm>
            <a:off x="915680" y="129006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数据存储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F9D150E-11F9-C14D-ABC0-609E963BFA07}"/>
              </a:ext>
            </a:extLst>
          </p:cNvPr>
          <p:cNvSpPr txBox="1"/>
          <p:nvPr/>
        </p:nvSpPr>
        <p:spPr>
          <a:xfrm>
            <a:off x="3035170" y="129006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数据读取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5441165-D4FF-5342-A2C6-DC8D73EE7593}"/>
              </a:ext>
            </a:extLst>
          </p:cNvPr>
          <p:cNvSpPr txBox="1"/>
          <p:nvPr/>
        </p:nvSpPr>
        <p:spPr>
          <a:xfrm>
            <a:off x="4805080" y="129006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数据预处理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6BB9D42-27A2-4440-AC05-938F9593A00E}"/>
              </a:ext>
            </a:extLst>
          </p:cNvPr>
          <p:cNvSpPr txBox="1"/>
          <p:nvPr/>
        </p:nvSpPr>
        <p:spPr>
          <a:xfrm>
            <a:off x="6780175" y="129006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数据计算</a:t>
            </a:r>
          </a:p>
        </p:txBody>
      </p:sp>
    </p:spTree>
    <p:extLst>
      <p:ext uri="{BB962C8B-B14F-4D97-AF65-F5344CB8AC3E}">
        <p14:creationId xmlns:p14="http://schemas.microsoft.com/office/powerpoint/2010/main" val="229448486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3" grpId="0"/>
      <p:bldP spid="47" grpId="0"/>
      <p:bldP spid="50" grpId="0"/>
      <p:bldP spid="51" grpId="0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B7FC71-8963-214A-8B5F-76A6EABD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1741370"/>
            <a:ext cx="7565231" cy="191623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5F933D4-1B82-C949-8B3A-A12F252F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数据加载与</a:t>
            </a:r>
            <a:r>
              <a:rPr lang="en" altLang="zh-CN" dirty="0" err="1"/>
              <a:t>DataLoader</a:t>
            </a:r>
            <a:endParaRPr lang="en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BFE913-7523-9E44-BE1F-E13C2ABC9192}"/>
              </a:ext>
            </a:extLst>
          </p:cNvPr>
          <p:cNvSpPr txBox="1"/>
          <p:nvPr/>
        </p:nvSpPr>
        <p:spPr>
          <a:xfrm>
            <a:off x="642938" y="1038444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单次数据加载示例：</a:t>
            </a:r>
            <a:r>
              <a:rPr kumimoji="1"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endParaRPr kumimoji="1" lang="zh-CN" altLang="en-US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1221831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B7FC71-8963-214A-8B5F-76A6EABD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1741370"/>
            <a:ext cx="7565231" cy="191623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5F933D4-1B82-C949-8B3A-A12F252F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数据加载与</a:t>
            </a:r>
            <a:r>
              <a:rPr lang="en" altLang="zh-CN" dirty="0" err="1"/>
              <a:t>DataLoader</a:t>
            </a:r>
            <a:endParaRPr lang="en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BFE913-7523-9E44-BE1F-E13C2ABC9192}"/>
              </a:ext>
            </a:extLst>
          </p:cNvPr>
          <p:cNvSpPr txBox="1"/>
          <p:nvPr/>
        </p:nvSpPr>
        <p:spPr>
          <a:xfrm>
            <a:off x="642938" y="1038444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单次数据加载示例：</a:t>
            </a:r>
            <a:r>
              <a:rPr kumimoji="1" lang="en-US" altLang="zh-CN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endParaRPr kumimoji="1" lang="zh-CN" altLang="en-US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A9A67D-293D-A044-A92F-8EF975CE3C16}"/>
              </a:ext>
            </a:extLst>
          </p:cNvPr>
          <p:cNvSpPr txBox="1"/>
          <p:nvPr/>
        </p:nvSpPr>
        <p:spPr>
          <a:xfrm>
            <a:off x="3564732" y="409725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内存需求量高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FBD797-917A-E34A-AD4E-2602D6DF43E2}"/>
              </a:ext>
            </a:extLst>
          </p:cNvPr>
          <p:cNvSpPr txBox="1"/>
          <p:nvPr/>
        </p:nvSpPr>
        <p:spPr>
          <a:xfrm>
            <a:off x="6160294" y="4095312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GPU</a:t>
            </a:r>
            <a:r>
              <a:rPr kumimoji="1" lang="zh-CN" altLang="en-US" dirty="0">
                <a:solidFill>
                  <a:srgbClr val="C00000"/>
                </a:solidFill>
              </a:rPr>
              <a:t>利用率不高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A461B1-D834-3D47-B736-70030FC45C47}"/>
              </a:ext>
            </a:extLst>
          </p:cNvPr>
          <p:cNvSpPr txBox="1"/>
          <p:nvPr/>
        </p:nvSpPr>
        <p:spPr>
          <a:xfrm>
            <a:off x="457200" y="409531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数据传输过载与空闲</a:t>
            </a:r>
          </a:p>
        </p:txBody>
      </p:sp>
    </p:spTree>
    <p:extLst>
      <p:ext uri="{BB962C8B-B14F-4D97-AF65-F5344CB8AC3E}">
        <p14:creationId xmlns:p14="http://schemas.microsoft.com/office/powerpoint/2010/main" val="2642767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数据加载与</a:t>
            </a:r>
            <a:r>
              <a:rPr lang="en" altLang="zh-CN" dirty="0" err="1"/>
              <a:t>DataLoader</a:t>
            </a:r>
            <a:endParaRPr lang="en" altLang="zh-CN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284F1F-C91C-B54A-9571-66D5C3ABEEA6}"/>
              </a:ext>
            </a:extLst>
          </p:cNvPr>
          <p:cNvSpPr/>
          <p:nvPr/>
        </p:nvSpPr>
        <p:spPr>
          <a:xfrm>
            <a:off x="4459251" y="1080345"/>
            <a:ext cx="410316" cy="2849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CC0D44-EBB0-F742-B7FE-2C6D10F82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901" y="2200833"/>
            <a:ext cx="746948" cy="7418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57632E-D2FB-DC45-86DC-E4B56740D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53" y="1830586"/>
            <a:ext cx="1159460" cy="14565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12209E-E719-7C4A-8BBA-120C1DC0E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644" y="2277776"/>
            <a:ext cx="1519413" cy="5879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21C7A7-CAB5-EC41-8609-54896D673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465" y="2106502"/>
            <a:ext cx="1607216" cy="930494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8813CF68-0F5A-3B4C-9A98-912BB6C5AE2E}"/>
              </a:ext>
            </a:extLst>
          </p:cNvPr>
          <p:cNvSpPr txBox="1"/>
          <p:nvPr/>
        </p:nvSpPr>
        <p:spPr>
          <a:xfrm>
            <a:off x="1146513" y="340578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硬盘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DE9E881-B5B9-0D48-8104-3CE4706FE8D3}"/>
              </a:ext>
            </a:extLst>
          </p:cNvPr>
          <p:cNvSpPr txBox="1"/>
          <p:nvPr/>
        </p:nvSpPr>
        <p:spPr>
          <a:xfrm>
            <a:off x="3357346" y="286572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3F182B1-8350-7C4E-80BC-1DD150D7CCE2}"/>
              </a:ext>
            </a:extLst>
          </p:cNvPr>
          <p:cNvCxnSpPr>
            <a:stCxn id="4" idx="3"/>
          </p:cNvCxnSpPr>
          <p:nvPr/>
        </p:nvCxnSpPr>
        <p:spPr>
          <a:xfrm>
            <a:off x="1998113" y="2558842"/>
            <a:ext cx="866531" cy="12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5628DDFD-F323-4A49-88FF-0A060257DB3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4384057" y="2565296"/>
            <a:ext cx="652844" cy="6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F1F49326-C5E1-464A-B6CD-C0EDF702AD16}"/>
              </a:ext>
            </a:extLst>
          </p:cNvPr>
          <p:cNvSpPr txBox="1"/>
          <p:nvPr/>
        </p:nvSpPr>
        <p:spPr>
          <a:xfrm>
            <a:off x="5135298" y="2942665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6E107DDE-4E44-A445-8031-4C897A6AADB4}"/>
              </a:ext>
            </a:extLst>
          </p:cNvPr>
          <p:cNvCxnSpPr>
            <a:cxnSpLocks/>
          </p:cNvCxnSpPr>
          <p:nvPr/>
        </p:nvCxnSpPr>
        <p:spPr>
          <a:xfrm>
            <a:off x="5795666" y="2552388"/>
            <a:ext cx="652844" cy="6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DDC073FC-115F-864A-8619-5AAC3BAC59D3}"/>
              </a:ext>
            </a:extLst>
          </p:cNvPr>
          <p:cNvSpPr txBox="1"/>
          <p:nvPr/>
        </p:nvSpPr>
        <p:spPr>
          <a:xfrm>
            <a:off x="7096879" y="3037898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GPU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1BB77-A6FE-EF4D-9C6C-8A8BBBAA6B1A}"/>
              </a:ext>
            </a:extLst>
          </p:cNvPr>
          <p:cNvSpPr txBox="1"/>
          <p:nvPr/>
        </p:nvSpPr>
        <p:spPr>
          <a:xfrm>
            <a:off x="915680" y="149203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数据存储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F9D150E-11F9-C14D-ABC0-609E963BFA07}"/>
              </a:ext>
            </a:extLst>
          </p:cNvPr>
          <p:cNvSpPr txBox="1"/>
          <p:nvPr/>
        </p:nvSpPr>
        <p:spPr>
          <a:xfrm>
            <a:off x="3135182" y="193922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数据读取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5441165-D4FF-5342-A2C6-DC8D73EE7593}"/>
              </a:ext>
            </a:extLst>
          </p:cNvPr>
          <p:cNvSpPr txBox="1"/>
          <p:nvPr/>
        </p:nvSpPr>
        <p:spPr>
          <a:xfrm>
            <a:off x="4824117" y="186227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数据预处理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6BB9D42-27A2-4440-AC05-938F9593A00E}"/>
              </a:ext>
            </a:extLst>
          </p:cNvPr>
          <p:cNvSpPr txBox="1"/>
          <p:nvPr/>
        </p:nvSpPr>
        <p:spPr>
          <a:xfrm>
            <a:off x="6837162" y="17670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数据计算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9618666-A3DB-2B4A-A36D-8E78E165DEC9}"/>
              </a:ext>
            </a:extLst>
          </p:cNvPr>
          <p:cNvGrpSpPr/>
          <p:nvPr/>
        </p:nvGrpSpPr>
        <p:grpSpPr>
          <a:xfrm>
            <a:off x="5195003" y="3670764"/>
            <a:ext cx="430742" cy="921804"/>
            <a:chOff x="5214040" y="3482723"/>
            <a:chExt cx="430742" cy="92180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DF91003-9CC3-C94E-A33E-D73C525F7DC4}"/>
                </a:ext>
              </a:extLst>
            </p:cNvPr>
            <p:cNvSpPr/>
            <p:nvPr/>
          </p:nvSpPr>
          <p:spPr>
            <a:xfrm>
              <a:off x="5214040" y="3482723"/>
              <a:ext cx="430742" cy="1538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441E08E-8DCE-FA4B-A2A5-15EE831AA36F}"/>
                </a:ext>
              </a:extLst>
            </p:cNvPr>
            <p:cNvSpPr/>
            <p:nvPr/>
          </p:nvSpPr>
          <p:spPr>
            <a:xfrm>
              <a:off x="5214040" y="3636612"/>
              <a:ext cx="430742" cy="1538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7F3CECC-80EE-3940-8FE0-680286C1E61C}"/>
                </a:ext>
              </a:extLst>
            </p:cNvPr>
            <p:cNvSpPr/>
            <p:nvPr/>
          </p:nvSpPr>
          <p:spPr>
            <a:xfrm>
              <a:off x="5214040" y="3789308"/>
              <a:ext cx="430742" cy="1538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4C6583F-53B0-CB4C-B77B-05CA3D08E9D5}"/>
                </a:ext>
              </a:extLst>
            </p:cNvPr>
            <p:cNvSpPr/>
            <p:nvPr/>
          </p:nvSpPr>
          <p:spPr>
            <a:xfrm>
              <a:off x="5214040" y="3939618"/>
              <a:ext cx="430742" cy="1538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71367F9-2C99-5846-846C-D8D9D4018C27}"/>
                </a:ext>
              </a:extLst>
            </p:cNvPr>
            <p:cNvSpPr/>
            <p:nvPr/>
          </p:nvSpPr>
          <p:spPr>
            <a:xfrm>
              <a:off x="5214040" y="4096749"/>
              <a:ext cx="430742" cy="1538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061A58D0-DAA4-0044-971D-31B8F7A446E3}"/>
                </a:ext>
              </a:extLst>
            </p:cNvPr>
            <p:cNvSpPr/>
            <p:nvPr/>
          </p:nvSpPr>
          <p:spPr>
            <a:xfrm>
              <a:off x="5214040" y="4250638"/>
              <a:ext cx="430742" cy="1538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5232C596-5E0A-C140-97E2-2C6A4A00C10C}"/>
              </a:ext>
            </a:extLst>
          </p:cNvPr>
          <p:cNvCxnSpPr>
            <a:cxnSpLocks/>
            <a:stCxn id="43" idx="2"/>
            <a:endCxn id="14" idx="0"/>
          </p:cNvCxnSpPr>
          <p:nvPr/>
        </p:nvCxnSpPr>
        <p:spPr>
          <a:xfrm>
            <a:off x="5410374" y="3250442"/>
            <a:ext cx="0" cy="42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8636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数据加载与</a:t>
            </a:r>
            <a:r>
              <a:rPr lang="en" altLang="zh-CN" dirty="0" err="1"/>
              <a:t>DataLoader</a:t>
            </a:r>
            <a:endParaRPr lang="en" altLang="zh-CN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284F1F-C91C-B54A-9571-66D5C3ABEEA6}"/>
              </a:ext>
            </a:extLst>
          </p:cNvPr>
          <p:cNvSpPr/>
          <p:nvPr/>
        </p:nvSpPr>
        <p:spPr>
          <a:xfrm>
            <a:off x="4459251" y="1080345"/>
            <a:ext cx="410316" cy="2849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CC0D44-EBB0-F742-B7FE-2C6D10F82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901" y="2200833"/>
            <a:ext cx="746948" cy="7418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57632E-D2FB-DC45-86DC-E4B56740D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53" y="1830586"/>
            <a:ext cx="1159460" cy="14565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12209E-E719-7C4A-8BBA-120C1DC0E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644" y="2277776"/>
            <a:ext cx="1519413" cy="5879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21C7A7-CAB5-EC41-8609-54896D673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465" y="2106502"/>
            <a:ext cx="1607216" cy="930494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8813CF68-0F5A-3B4C-9A98-912BB6C5AE2E}"/>
              </a:ext>
            </a:extLst>
          </p:cNvPr>
          <p:cNvSpPr txBox="1"/>
          <p:nvPr/>
        </p:nvSpPr>
        <p:spPr>
          <a:xfrm>
            <a:off x="1146513" y="340578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硬盘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DE9E881-B5B9-0D48-8104-3CE4706FE8D3}"/>
              </a:ext>
            </a:extLst>
          </p:cNvPr>
          <p:cNvSpPr txBox="1"/>
          <p:nvPr/>
        </p:nvSpPr>
        <p:spPr>
          <a:xfrm>
            <a:off x="3357346" y="286572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3F182B1-8350-7C4E-80BC-1DD150D7CCE2}"/>
              </a:ext>
            </a:extLst>
          </p:cNvPr>
          <p:cNvCxnSpPr>
            <a:stCxn id="4" idx="3"/>
          </p:cNvCxnSpPr>
          <p:nvPr/>
        </p:nvCxnSpPr>
        <p:spPr>
          <a:xfrm>
            <a:off x="1998113" y="2558842"/>
            <a:ext cx="866531" cy="12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5628DDFD-F323-4A49-88FF-0A060257DB3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4384057" y="2565296"/>
            <a:ext cx="652844" cy="6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F1F49326-C5E1-464A-B6CD-C0EDF702AD16}"/>
              </a:ext>
            </a:extLst>
          </p:cNvPr>
          <p:cNvSpPr txBox="1"/>
          <p:nvPr/>
        </p:nvSpPr>
        <p:spPr>
          <a:xfrm>
            <a:off x="5135298" y="2942665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6E107DDE-4E44-A445-8031-4C897A6AADB4}"/>
              </a:ext>
            </a:extLst>
          </p:cNvPr>
          <p:cNvCxnSpPr>
            <a:cxnSpLocks/>
          </p:cNvCxnSpPr>
          <p:nvPr/>
        </p:nvCxnSpPr>
        <p:spPr>
          <a:xfrm>
            <a:off x="5795666" y="2552388"/>
            <a:ext cx="652844" cy="6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DDC073FC-115F-864A-8619-5AAC3BAC59D3}"/>
              </a:ext>
            </a:extLst>
          </p:cNvPr>
          <p:cNvSpPr txBox="1"/>
          <p:nvPr/>
        </p:nvSpPr>
        <p:spPr>
          <a:xfrm>
            <a:off x="7096879" y="3037898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GPU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1BB77-A6FE-EF4D-9C6C-8A8BBBAA6B1A}"/>
              </a:ext>
            </a:extLst>
          </p:cNvPr>
          <p:cNvSpPr txBox="1"/>
          <p:nvPr/>
        </p:nvSpPr>
        <p:spPr>
          <a:xfrm>
            <a:off x="915680" y="149203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数据存储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F9D150E-11F9-C14D-ABC0-609E963BFA07}"/>
              </a:ext>
            </a:extLst>
          </p:cNvPr>
          <p:cNvSpPr txBox="1"/>
          <p:nvPr/>
        </p:nvSpPr>
        <p:spPr>
          <a:xfrm>
            <a:off x="3135182" y="193922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数据读取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5441165-D4FF-5342-A2C6-DC8D73EE7593}"/>
              </a:ext>
            </a:extLst>
          </p:cNvPr>
          <p:cNvSpPr txBox="1"/>
          <p:nvPr/>
        </p:nvSpPr>
        <p:spPr>
          <a:xfrm>
            <a:off x="4824117" y="186227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数据预处理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6BB9D42-27A2-4440-AC05-938F9593A00E}"/>
              </a:ext>
            </a:extLst>
          </p:cNvPr>
          <p:cNvSpPr txBox="1"/>
          <p:nvPr/>
        </p:nvSpPr>
        <p:spPr>
          <a:xfrm>
            <a:off x="6837162" y="17670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数据计算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9618666-A3DB-2B4A-A36D-8E78E165DEC9}"/>
              </a:ext>
            </a:extLst>
          </p:cNvPr>
          <p:cNvGrpSpPr/>
          <p:nvPr/>
        </p:nvGrpSpPr>
        <p:grpSpPr>
          <a:xfrm>
            <a:off x="5195003" y="3670764"/>
            <a:ext cx="430742" cy="921804"/>
            <a:chOff x="5214040" y="3482723"/>
            <a:chExt cx="430742" cy="92180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DF91003-9CC3-C94E-A33E-D73C525F7DC4}"/>
                </a:ext>
              </a:extLst>
            </p:cNvPr>
            <p:cNvSpPr/>
            <p:nvPr/>
          </p:nvSpPr>
          <p:spPr>
            <a:xfrm>
              <a:off x="5214040" y="3482723"/>
              <a:ext cx="430742" cy="1538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441E08E-8DCE-FA4B-A2A5-15EE831AA36F}"/>
                </a:ext>
              </a:extLst>
            </p:cNvPr>
            <p:cNvSpPr/>
            <p:nvPr/>
          </p:nvSpPr>
          <p:spPr>
            <a:xfrm>
              <a:off x="5214040" y="3636612"/>
              <a:ext cx="430742" cy="1538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7F3CECC-80EE-3940-8FE0-680286C1E61C}"/>
                </a:ext>
              </a:extLst>
            </p:cNvPr>
            <p:cNvSpPr/>
            <p:nvPr/>
          </p:nvSpPr>
          <p:spPr>
            <a:xfrm>
              <a:off x="5214040" y="3789308"/>
              <a:ext cx="430742" cy="1538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4C6583F-53B0-CB4C-B77B-05CA3D08E9D5}"/>
                </a:ext>
              </a:extLst>
            </p:cNvPr>
            <p:cNvSpPr/>
            <p:nvPr/>
          </p:nvSpPr>
          <p:spPr>
            <a:xfrm>
              <a:off x="5214040" y="3939618"/>
              <a:ext cx="430742" cy="1538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71367F9-2C99-5846-846C-D8D9D4018C27}"/>
                </a:ext>
              </a:extLst>
            </p:cNvPr>
            <p:cNvSpPr/>
            <p:nvPr/>
          </p:nvSpPr>
          <p:spPr>
            <a:xfrm>
              <a:off x="5214040" y="4096749"/>
              <a:ext cx="430742" cy="1538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061A58D0-DAA4-0044-971D-31B8F7A446E3}"/>
                </a:ext>
              </a:extLst>
            </p:cNvPr>
            <p:cNvSpPr/>
            <p:nvPr/>
          </p:nvSpPr>
          <p:spPr>
            <a:xfrm>
              <a:off x="5214040" y="4250638"/>
              <a:ext cx="430742" cy="15388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5232C596-5E0A-C140-97E2-2C6A4A00C10C}"/>
              </a:ext>
            </a:extLst>
          </p:cNvPr>
          <p:cNvCxnSpPr>
            <a:cxnSpLocks/>
            <a:stCxn id="43" idx="2"/>
            <a:endCxn id="14" idx="0"/>
          </p:cNvCxnSpPr>
          <p:nvPr/>
        </p:nvCxnSpPr>
        <p:spPr>
          <a:xfrm>
            <a:off x="5410374" y="3250442"/>
            <a:ext cx="0" cy="42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434434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数据加载与</a:t>
            </a:r>
            <a:r>
              <a:rPr lang="en" altLang="zh-CN" dirty="0" err="1"/>
              <a:t>DataLoader</a:t>
            </a:r>
            <a:endParaRPr lang="en" altLang="zh-CN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284F1F-C91C-B54A-9571-66D5C3ABEEA6}"/>
              </a:ext>
            </a:extLst>
          </p:cNvPr>
          <p:cNvSpPr/>
          <p:nvPr/>
        </p:nvSpPr>
        <p:spPr>
          <a:xfrm>
            <a:off x="4459251" y="1080345"/>
            <a:ext cx="410316" cy="2849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CC0D44-EBB0-F742-B7FE-2C6D10F82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901" y="2200833"/>
            <a:ext cx="746948" cy="7418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57632E-D2FB-DC45-86DC-E4B56740D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53" y="1830586"/>
            <a:ext cx="1159460" cy="14565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12209E-E719-7C4A-8BBA-120C1DC0E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644" y="2277776"/>
            <a:ext cx="1519413" cy="5879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21C7A7-CAB5-EC41-8609-54896D673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465" y="2106502"/>
            <a:ext cx="1607216" cy="930494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8813CF68-0F5A-3B4C-9A98-912BB6C5AE2E}"/>
              </a:ext>
            </a:extLst>
          </p:cNvPr>
          <p:cNvSpPr txBox="1"/>
          <p:nvPr/>
        </p:nvSpPr>
        <p:spPr>
          <a:xfrm>
            <a:off x="1146513" y="340578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硬盘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DE9E881-B5B9-0D48-8104-3CE4706FE8D3}"/>
              </a:ext>
            </a:extLst>
          </p:cNvPr>
          <p:cNvSpPr txBox="1"/>
          <p:nvPr/>
        </p:nvSpPr>
        <p:spPr>
          <a:xfrm>
            <a:off x="3357346" y="286572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3F182B1-8350-7C4E-80BC-1DD150D7CCE2}"/>
              </a:ext>
            </a:extLst>
          </p:cNvPr>
          <p:cNvCxnSpPr>
            <a:stCxn id="4" idx="3"/>
          </p:cNvCxnSpPr>
          <p:nvPr/>
        </p:nvCxnSpPr>
        <p:spPr>
          <a:xfrm>
            <a:off x="1998113" y="2558842"/>
            <a:ext cx="866531" cy="12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5628DDFD-F323-4A49-88FF-0A060257DB3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4384057" y="2565296"/>
            <a:ext cx="652844" cy="6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F1F49326-C5E1-464A-B6CD-C0EDF702AD16}"/>
              </a:ext>
            </a:extLst>
          </p:cNvPr>
          <p:cNvSpPr txBox="1"/>
          <p:nvPr/>
        </p:nvSpPr>
        <p:spPr>
          <a:xfrm>
            <a:off x="5135298" y="2942665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6E107DDE-4E44-A445-8031-4C897A6AADB4}"/>
              </a:ext>
            </a:extLst>
          </p:cNvPr>
          <p:cNvCxnSpPr>
            <a:cxnSpLocks/>
          </p:cNvCxnSpPr>
          <p:nvPr/>
        </p:nvCxnSpPr>
        <p:spPr>
          <a:xfrm>
            <a:off x="5795666" y="2552388"/>
            <a:ext cx="652844" cy="6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DDC073FC-115F-864A-8619-5AAC3BAC59D3}"/>
              </a:ext>
            </a:extLst>
          </p:cNvPr>
          <p:cNvSpPr txBox="1"/>
          <p:nvPr/>
        </p:nvSpPr>
        <p:spPr>
          <a:xfrm>
            <a:off x="7096879" y="3037898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GPU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1BB77-A6FE-EF4D-9C6C-8A8BBBAA6B1A}"/>
              </a:ext>
            </a:extLst>
          </p:cNvPr>
          <p:cNvSpPr txBox="1"/>
          <p:nvPr/>
        </p:nvSpPr>
        <p:spPr>
          <a:xfrm>
            <a:off x="915680" y="149203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数据存储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F9D150E-11F9-C14D-ABC0-609E963BFA07}"/>
              </a:ext>
            </a:extLst>
          </p:cNvPr>
          <p:cNvSpPr txBox="1"/>
          <p:nvPr/>
        </p:nvSpPr>
        <p:spPr>
          <a:xfrm>
            <a:off x="3135182" y="193922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数据读取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5441165-D4FF-5342-A2C6-DC8D73EE7593}"/>
              </a:ext>
            </a:extLst>
          </p:cNvPr>
          <p:cNvSpPr txBox="1"/>
          <p:nvPr/>
        </p:nvSpPr>
        <p:spPr>
          <a:xfrm>
            <a:off x="4824117" y="186227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数据预处理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6BB9D42-27A2-4440-AC05-938F9593A00E}"/>
              </a:ext>
            </a:extLst>
          </p:cNvPr>
          <p:cNvSpPr txBox="1"/>
          <p:nvPr/>
        </p:nvSpPr>
        <p:spPr>
          <a:xfrm>
            <a:off x="6837162" y="17670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数据计算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9618666-A3DB-2B4A-A36D-8E78E165DEC9}"/>
              </a:ext>
            </a:extLst>
          </p:cNvPr>
          <p:cNvGrpSpPr/>
          <p:nvPr/>
        </p:nvGrpSpPr>
        <p:grpSpPr>
          <a:xfrm>
            <a:off x="5195003" y="3670764"/>
            <a:ext cx="430742" cy="921804"/>
            <a:chOff x="5214040" y="3482723"/>
            <a:chExt cx="430742" cy="92180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DF91003-9CC3-C94E-A33E-D73C525F7DC4}"/>
                </a:ext>
              </a:extLst>
            </p:cNvPr>
            <p:cNvSpPr/>
            <p:nvPr/>
          </p:nvSpPr>
          <p:spPr>
            <a:xfrm>
              <a:off x="5214040" y="3482723"/>
              <a:ext cx="430742" cy="1538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441E08E-8DCE-FA4B-A2A5-15EE831AA36F}"/>
                </a:ext>
              </a:extLst>
            </p:cNvPr>
            <p:cNvSpPr/>
            <p:nvPr/>
          </p:nvSpPr>
          <p:spPr>
            <a:xfrm>
              <a:off x="5214040" y="3636612"/>
              <a:ext cx="430742" cy="1538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7F3CECC-80EE-3940-8FE0-680286C1E61C}"/>
                </a:ext>
              </a:extLst>
            </p:cNvPr>
            <p:cNvSpPr/>
            <p:nvPr/>
          </p:nvSpPr>
          <p:spPr>
            <a:xfrm>
              <a:off x="5214040" y="3789308"/>
              <a:ext cx="430742" cy="1538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4C6583F-53B0-CB4C-B77B-05CA3D08E9D5}"/>
                </a:ext>
              </a:extLst>
            </p:cNvPr>
            <p:cNvSpPr/>
            <p:nvPr/>
          </p:nvSpPr>
          <p:spPr>
            <a:xfrm>
              <a:off x="5214040" y="3939618"/>
              <a:ext cx="430742" cy="15388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71367F9-2C99-5846-846C-D8D9D4018C27}"/>
                </a:ext>
              </a:extLst>
            </p:cNvPr>
            <p:cNvSpPr/>
            <p:nvPr/>
          </p:nvSpPr>
          <p:spPr>
            <a:xfrm>
              <a:off x="5214040" y="4096749"/>
              <a:ext cx="430742" cy="15388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061A58D0-DAA4-0044-971D-31B8F7A446E3}"/>
                </a:ext>
              </a:extLst>
            </p:cNvPr>
            <p:cNvSpPr/>
            <p:nvPr/>
          </p:nvSpPr>
          <p:spPr>
            <a:xfrm>
              <a:off x="5214040" y="4250638"/>
              <a:ext cx="430742" cy="15388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5232C596-5E0A-C140-97E2-2C6A4A00C10C}"/>
              </a:ext>
            </a:extLst>
          </p:cNvPr>
          <p:cNvCxnSpPr>
            <a:cxnSpLocks/>
            <a:stCxn id="43" idx="2"/>
            <a:endCxn id="14" idx="0"/>
          </p:cNvCxnSpPr>
          <p:nvPr/>
        </p:nvCxnSpPr>
        <p:spPr>
          <a:xfrm>
            <a:off x="5410374" y="3250442"/>
            <a:ext cx="0" cy="42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961830"/>
      </p:ext>
    </p:extLst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数据加载与</a:t>
            </a:r>
            <a:r>
              <a:rPr lang="en" altLang="zh-CN" dirty="0" err="1"/>
              <a:t>DataLoader</a:t>
            </a:r>
            <a:endParaRPr lang="en" altLang="zh-CN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284F1F-C91C-B54A-9571-66D5C3ABEEA6}"/>
              </a:ext>
            </a:extLst>
          </p:cNvPr>
          <p:cNvSpPr/>
          <p:nvPr/>
        </p:nvSpPr>
        <p:spPr>
          <a:xfrm>
            <a:off x="4459251" y="1080345"/>
            <a:ext cx="410316" cy="2849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CC0D44-EBB0-F742-B7FE-2C6D10F82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901" y="2200833"/>
            <a:ext cx="746948" cy="7418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57632E-D2FB-DC45-86DC-E4B56740D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53" y="1830586"/>
            <a:ext cx="1159460" cy="14565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12209E-E719-7C4A-8BBA-120C1DC0E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644" y="2277776"/>
            <a:ext cx="1519413" cy="5879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21C7A7-CAB5-EC41-8609-54896D673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465" y="2106502"/>
            <a:ext cx="1607216" cy="930494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8813CF68-0F5A-3B4C-9A98-912BB6C5AE2E}"/>
              </a:ext>
            </a:extLst>
          </p:cNvPr>
          <p:cNvSpPr txBox="1"/>
          <p:nvPr/>
        </p:nvSpPr>
        <p:spPr>
          <a:xfrm>
            <a:off x="1146513" y="340578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硬盘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DE9E881-B5B9-0D48-8104-3CE4706FE8D3}"/>
              </a:ext>
            </a:extLst>
          </p:cNvPr>
          <p:cNvSpPr txBox="1"/>
          <p:nvPr/>
        </p:nvSpPr>
        <p:spPr>
          <a:xfrm>
            <a:off x="3357346" y="286572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3F182B1-8350-7C4E-80BC-1DD150D7CCE2}"/>
              </a:ext>
            </a:extLst>
          </p:cNvPr>
          <p:cNvCxnSpPr>
            <a:stCxn id="4" idx="3"/>
          </p:cNvCxnSpPr>
          <p:nvPr/>
        </p:nvCxnSpPr>
        <p:spPr>
          <a:xfrm>
            <a:off x="1998113" y="2558842"/>
            <a:ext cx="866531" cy="12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5628DDFD-F323-4A49-88FF-0A060257DB3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4384057" y="2565296"/>
            <a:ext cx="652844" cy="6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F1F49326-C5E1-464A-B6CD-C0EDF702AD16}"/>
              </a:ext>
            </a:extLst>
          </p:cNvPr>
          <p:cNvSpPr txBox="1"/>
          <p:nvPr/>
        </p:nvSpPr>
        <p:spPr>
          <a:xfrm>
            <a:off x="5135298" y="2942665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6E107DDE-4E44-A445-8031-4C897A6AADB4}"/>
              </a:ext>
            </a:extLst>
          </p:cNvPr>
          <p:cNvCxnSpPr>
            <a:cxnSpLocks/>
          </p:cNvCxnSpPr>
          <p:nvPr/>
        </p:nvCxnSpPr>
        <p:spPr>
          <a:xfrm>
            <a:off x="5795666" y="2552388"/>
            <a:ext cx="652844" cy="6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DDC073FC-115F-864A-8619-5AAC3BAC59D3}"/>
              </a:ext>
            </a:extLst>
          </p:cNvPr>
          <p:cNvSpPr txBox="1"/>
          <p:nvPr/>
        </p:nvSpPr>
        <p:spPr>
          <a:xfrm>
            <a:off x="7096879" y="3037898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GPU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1BB77-A6FE-EF4D-9C6C-8A8BBBAA6B1A}"/>
              </a:ext>
            </a:extLst>
          </p:cNvPr>
          <p:cNvSpPr txBox="1"/>
          <p:nvPr/>
        </p:nvSpPr>
        <p:spPr>
          <a:xfrm>
            <a:off x="915680" y="149203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数据存储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F9D150E-11F9-C14D-ABC0-609E963BFA07}"/>
              </a:ext>
            </a:extLst>
          </p:cNvPr>
          <p:cNvSpPr txBox="1"/>
          <p:nvPr/>
        </p:nvSpPr>
        <p:spPr>
          <a:xfrm>
            <a:off x="3135182" y="193922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数据读取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5441165-D4FF-5342-A2C6-DC8D73EE7593}"/>
              </a:ext>
            </a:extLst>
          </p:cNvPr>
          <p:cNvSpPr txBox="1"/>
          <p:nvPr/>
        </p:nvSpPr>
        <p:spPr>
          <a:xfrm>
            <a:off x="4824117" y="186227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数据预处理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6BB9D42-27A2-4440-AC05-938F9593A00E}"/>
              </a:ext>
            </a:extLst>
          </p:cNvPr>
          <p:cNvSpPr txBox="1"/>
          <p:nvPr/>
        </p:nvSpPr>
        <p:spPr>
          <a:xfrm>
            <a:off x="6837162" y="17670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数据计算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9618666-A3DB-2B4A-A36D-8E78E165DEC9}"/>
              </a:ext>
            </a:extLst>
          </p:cNvPr>
          <p:cNvGrpSpPr/>
          <p:nvPr/>
        </p:nvGrpSpPr>
        <p:grpSpPr>
          <a:xfrm>
            <a:off x="5195003" y="3670764"/>
            <a:ext cx="430742" cy="921804"/>
            <a:chOff x="5214040" y="3482723"/>
            <a:chExt cx="430742" cy="92180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DF91003-9CC3-C94E-A33E-D73C525F7DC4}"/>
                </a:ext>
              </a:extLst>
            </p:cNvPr>
            <p:cNvSpPr/>
            <p:nvPr/>
          </p:nvSpPr>
          <p:spPr>
            <a:xfrm>
              <a:off x="5214040" y="3482723"/>
              <a:ext cx="430742" cy="1538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441E08E-8DCE-FA4B-A2A5-15EE831AA36F}"/>
                </a:ext>
              </a:extLst>
            </p:cNvPr>
            <p:cNvSpPr/>
            <p:nvPr/>
          </p:nvSpPr>
          <p:spPr>
            <a:xfrm>
              <a:off x="5214040" y="3636612"/>
              <a:ext cx="430742" cy="1538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7F3CECC-80EE-3940-8FE0-680286C1E61C}"/>
                </a:ext>
              </a:extLst>
            </p:cNvPr>
            <p:cNvSpPr/>
            <p:nvPr/>
          </p:nvSpPr>
          <p:spPr>
            <a:xfrm>
              <a:off x="5214040" y="3789308"/>
              <a:ext cx="430742" cy="1538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4C6583F-53B0-CB4C-B77B-05CA3D08E9D5}"/>
                </a:ext>
              </a:extLst>
            </p:cNvPr>
            <p:cNvSpPr/>
            <p:nvPr/>
          </p:nvSpPr>
          <p:spPr>
            <a:xfrm>
              <a:off x="5214040" y="3939618"/>
              <a:ext cx="430742" cy="15388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71367F9-2C99-5846-846C-D8D9D4018C27}"/>
                </a:ext>
              </a:extLst>
            </p:cNvPr>
            <p:cNvSpPr/>
            <p:nvPr/>
          </p:nvSpPr>
          <p:spPr>
            <a:xfrm>
              <a:off x="5214040" y="4096749"/>
              <a:ext cx="430742" cy="15388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061A58D0-DAA4-0044-971D-31B8F7A446E3}"/>
                </a:ext>
              </a:extLst>
            </p:cNvPr>
            <p:cNvSpPr/>
            <p:nvPr/>
          </p:nvSpPr>
          <p:spPr>
            <a:xfrm>
              <a:off x="5214040" y="4250638"/>
              <a:ext cx="430742" cy="15388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5232C596-5E0A-C140-97E2-2C6A4A00C10C}"/>
              </a:ext>
            </a:extLst>
          </p:cNvPr>
          <p:cNvCxnSpPr>
            <a:cxnSpLocks/>
            <a:stCxn id="43" idx="2"/>
            <a:endCxn id="14" idx="0"/>
          </p:cNvCxnSpPr>
          <p:nvPr/>
        </p:nvCxnSpPr>
        <p:spPr>
          <a:xfrm>
            <a:off x="5410374" y="3250442"/>
            <a:ext cx="0" cy="42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>
            <a:extLst>
              <a:ext uri="{FF2B5EF4-FFF2-40B4-BE49-F238E27FC236}">
                <a16:creationId xmlns:a16="http://schemas.microsoft.com/office/drawing/2014/main" id="{A6A6EA84-16EF-DC47-9ED5-38BF89397E51}"/>
              </a:ext>
            </a:extLst>
          </p:cNvPr>
          <p:cNvCxnSpPr>
            <a:stCxn id="61" idx="3"/>
            <a:endCxn id="47" idx="2"/>
          </p:cNvCxnSpPr>
          <p:nvPr/>
        </p:nvCxnSpPr>
        <p:spPr>
          <a:xfrm flipV="1">
            <a:off x="5625745" y="3345675"/>
            <a:ext cx="1752622" cy="116994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3190D68-D56A-7B44-9A59-6EA1DD9E4BCD}"/>
              </a:ext>
            </a:extLst>
          </p:cNvPr>
          <p:cNvSpPr txBox="1"/>
          <p:nvPr/>
        </p:nvSpPr>
        <p:spPr>
          <a:xfrm>
            <a:off x="5905171" y="373003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并行起来！</a:t>
            </a:r>
          </a:p>
        </p:txBody>
      </p:sp>
    </p:spTree>
    <p:extLst>
      <p:ext uri="{BB962C8B-B14F-4D97-AF65-F5344CB8AC3E}">
        <p14:creationId xmlns:p14="http://schemas.microsoft.com/office/powerpoint/2010/main" val="247038129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卷积网络的训练流程</a:t>
            </a:r>
            <a:endParaRPr lang="en" altLang="zh-CN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8F68BCE-8E07-DC48-918E-2E3814E99CB3}"/>
              </a:ext>
            </a:extLst>
          </p:cNvPr>
          <p:cNvSpPr/>
          <p:nvPr/>
        </p:nvSpPr>
        <p:spPr>
          <a:xfrm>
            <a:off x="3576647" y="1691603"/>
            <a:ext cx="2457915" cy="13372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74" name="Picture 2" descr="10 Most Popular Dog Breeds In The United States – Paw.com">
            <a:extLst>
              <a:ext uri="{FF2B5EF4-FFF2-40B4-BE49-F238E27FC236}">
                <a16:creationId xmlns:a16="http://schemas.microsoft.com/office/drawing/2014/main" id="{B648EB7E-6FAB-AC4B-BF5D-BC08D2896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59" y="1777166"/>
            <a:ext cx="1743674" cy="116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D45E3E1F-09FD-5549-AE1F-9F1ED89F2D00}"/>
              </a:ext>
            </a:extLst>
          </p:cNvPr>
          <p:cNvSpPr/>
          <p:nvPr/>
        </p:nvSpPr>
        <p:spPr>
          <a:xfrm>
            <a:off x="2835100" y="2233392"/>
            <a:ext cx="553979" cy="2536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46E04E13-5542-0440-BB69-755A03C3C268}"/>
              </a:ext>
            </a:extLst>
          </p:cNvPr>
          <p:cNvSpPr/>
          <p:nvPr/>
        </p:nvSpPr>
        <p:spPr>
          <a:xfrm>
            <a:off x="6222130" y="2233392"/>
            <a:ext cx="553979" cy="2536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77BB79-8937-7745-AAC2-3AFBCF11A2A0}"/>
              </a:ext>
            </a:extLst>
          </p:cNvPr>
          <p:cNvSpPr txBox="1"/>
          <p:nvPr/>
        </p:nvSpPr>
        <p:spPr>
          <a:xfrm>
            <a:off x="7081593" y="2175541"/>
            <a:ext cx="568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Cat!</a:t>
            </a:r>
            <a:endParaRPr kumimoji="1" lang="zh-CN" altLang="en-US" dirty="0"/>
          </a:p>
        </p:txBody>
      </p:sp>
      <p:sp>
        <p:nvSpPr>
          <p:cNvPr id="2" name="手杖形箭头 1">
            <a:extLst>
              <a:ext uri="{FF2B5EF4-FFF2-40B4-BE49-F238E27FC236}">
                <a16:creationId xmlns:a16="http://schemas.microsoft.com/office/drawing/2014/main" id="{AE4D760F-D05F-604A-9560-909CF1005925}"/>
              </a:ext>
            </a:extLst>
          </p:cNvPr>
          <p:cNvSpPr/>
          <p:nvPr/>
        </p:nvSpPr>
        <p:spPr>
          <a:xfrm rot="10800000">
            <a:off x="1775696" y="3178945"/>
            <a:ext cx="5713333" cy="585445"/>
          </a:xfrm>
          <a:prstGeom prst="uturnArrow">
            <a:avLst/>
          </a:prstGeom>
          <a:solidFill>
            <a:srgbClr val="C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50BB2C-F034-2E49-85C6-D2C39DE94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140" y="1773358"/>
            <a:ext cx="1052457" cy="115166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86160A9-87BB-3B4A-BF7E-9F67C2A8E673}"/>
              </a:ext>
            </a:extLst>
          </p:cNvPr>
          <p:cNvSpPr txBox="1"/>
          <p:nvPr/>
        </p:nvSpPr>
        <p:spPr>
          <a:xfrm>
            <a:off x="1464903" y="11392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5C5AD5-0A52-6945-BC4C-4882A33B0E9D}"/>
              </a:ext>
            </a:extLst>
          </p:cNvPr>
          <p:cNvSpPr txBox="1"/>
          <p:nvPr/>
        </p:nvSpPr>
        <p:spPr>
          <a:xfrm>
            <a:off x="4251606" y="11355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网络模型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1CB2DF7-7ACD-C846-92EE-40488DC8A38A}"/>
              </a:ext>
            </a:extLst>
          </p:cNvPr>
          <p:cNvSpPr txBox="1"/>
          <p:nvPr/>
        </p:nvSpPr>
        <p:spPr>
          <a:xfrm>
            <a:off x="6935031" y="11392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损失函数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4827BC-119D-E549-B944-967AA05CCE62}"/>
              </a:ext>
            </a:extLst>
          </p:cNvPr>
          <p:cNvSpPr txBox="1"/>
          <p:nvPr/>
        </p:nvSpPr>
        <p:spPr>
          <a:xfrm>
            <a:off x="4331700" y="38093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优化方法</a:t>
            </a:r>
          </a:p>
        </p:txBody>
      </p:sp>
    </p:spTree>
    <p:extLst>
      <p:ext uri="{BB962C8B-B14F-4D97-AF65-F5344CB8AC3E}">
        <p14:creationId xmlns:p14="http://schemas.microsoft.com/office/powerpoint/2010/main" val="183529015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数据加载与</a:t>
            </a:r>
            <a:r>
              <a:rPr lang="en" altLang="zh-CN" dirty="0" err="1"/>
              <a:t>DataLoader</a:t>
            </a:r>
            <a:endParaRPr lang="en" altLang="zh-CN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284F1F-C91C-B54A-9571-66D5C3ABEEA6}"/>
              </a:ext>
            </a:extLst>
          </p:cNvPr>
          <p:cNvSpPr/>
          <p:nvPr/>
        </p:nvSpPr>
        <p:spPr>
          <a:xfrm>
            <a:off x="4459251" y="1080345"/>
            <a:ext cx="410316" cy="2849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2CAE8258-1BAD-6048-AF78-EB84A74F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934" y="1080345"/>
            <a:ext cx="3457098" cy="33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16200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数据加载与</a:t>
            </a:r>
            <a:r>
              <a:rPr lang="en" altLang="zh-CN" dirty="0" err="1"/>
              <a:t>DataLoader</a:t>
            </a:r>
            <a:endParaRPr lang="en" altLang="zh-CN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284F1F-C91C-B54A-9571-66D5C3ABEEA6}"/>
              </a:ext>
            </a:extLst>
          </p:cNvPr>
          <p:cNvSpPr/>
          <p:nvPr/>
        </p:nvSpPr>
        <p:spPr>
          <a:xfrm>
            <a:off x="4459251" y="1080345"/>
            <a:ext cx="410316" cy="2849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D0B3907-A721-E244-A9D8-5390BDE50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934" y="1080345"/>
            <a:ext cx="3457098" cy="334066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CBA072C-6589-8143-B79C-E58D72AC4588}"/>
              </a:ext>
            </a:extLst>
          </p:cNvPr>
          <p:cNvSpPr/>
          <p:nvPr/>
        </p:nvSpPr>
        <p:spPr>
          <a:xfrm>
            <a:off x="2877367" y="2278855"/>
            <a:ext cx="2816201" cy="4714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917D93-DA87-4F4D-9A41-DF12E46CCAD6}"/>
              </a:ext>
            </a:extLst>
          </p:cNvPr>
          <p:cNvSpPr txBox="1"/>
          <p:nvPr/>
        </p:nvSpPr>
        <p:spPr>
          <a:xfrm>
            <a:off x="1015195" y="2300995"/>
            <a:ext cx="186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数据个数声明</a:t>
            </a:r>
            <a:endParaRPr kumimoji="1" lang="en-US" altLang="zh-CN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D19BBE-2F38-5A4A-941C-D2E62951D8C4}"/>
              </a:ext>
            </a:extLst>
          </p:cNvPr>
          <p:cNvSpPr/>
          <p:nvPr/>
        </p:nvSpPr>
        <p:spPr>
          <a:xfrm>
            <a:off x="2877367" y="2853835"/>
            <a:ext cx="2816200" cy="13578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AD85996-9610-BF46-A4B5-4947912B7599}"/>
              </a:ext>
            </a:extLst>
          </p:cNvPr>
          <p:cNvSpPr txBox="1"/>
          <p:nvPr/>
        </p:nvSpPr>
        <p:spPr>
          <a:xfrm>
            <a:off x="6107032" y="3118347"/>
            <a:ext cx="2001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根据</a:t>
            </a:r>
            <a:r>
              <a:rPr kumimoji="1" lang="en-US" altLang="zh-CN" dirty="0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index</a:t>
            </a:r>
            <a:r>
              <a:rPr kumimoji="1" lang="zh-CN" altLang="en-US" dirty="0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获取对应数据样本，并返回到数据队列</a:t>
            </a:r>
            <a:endParaRPr kumimoji="1" lang="en-US" altLang="zh-CN" dirty="0">
              <a:solidFill>
                <a:srgbClr val="00B05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0298073-2030-1447-9E5C-3636FF42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884" y="914508"/>
            <a:ext cx="746948" cy="741832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004AC3A3-AC66-BA4F-B047-B3CBD2DF6F51}"/>
              </a:ext>
            </a:extLst>
          </p:cNvPr>
          <p:cNvGrpSpPr/>
          <p:nvPr/>
        </p:nvGrpSpPr>
        <p:grpSpPr>
          <a:xfrm>
            <a:off x="6836987" y="2128302"/>
            <a:ext cx="430742" cy="921804"/>
            <a:chOff x="5214040" y="3482723"/>
            <a:chExt cx="430742" cy="92180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3D3B12E-5402-9D45-8C5D-928DC792E7F0}"/>
                </a:ext>
              </a:extLst>
            </p:cNvPr>
            <p:cNvSpPr/>
            <p:nvPr/>
          </p:nvSpPr>
          <p:spPr>
            <a:xfrm>
              <a:off x="5214040" y="3482723"/>
              <a:ext cx="430742" cy="1538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E782F5F-091D-1149-A78F-9D8D7C4F6FEE}"/>
                </a:ext>
              </a:extLst>
            </p:cNvPr>
            <p:cNvSpPr/>
            <p:nvPr/>
          </p:nvSpPr>
          <p:spPr>
            <a:xfrm>
              <a:off x="5214040" y="3636612"/>
              <a:ext cx="430742" cy="1538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1E54E3C-1807-A946-A540-D0ABF42380CA}"/>
                </a:ext>
              </a:extLst>
            </p:cNvPr>
            <p:cNvSpPr/>
            <p:nvPr/>
          </p:nvSpPr>
          <p:spPr>
            <a:xfrm>
              <a:off x="5214040" y="3789308"/>
              <a:ext cx="430742" cy="1538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7F6CF75-5765-AF4F-819A-C61C76D85323}"/>
                </a:ext>
              </a:extLst>
            </p:cNvPr>
            <p:cNvSpPr/>
            <p:nvPr/>
          </p:nvSpPr>
          <p:spPr>
            <a:xfrm>
              <a:off x="5214040" y="3939618"/>
              <a:ext cx="430742" cy="15388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BD8B8E7-6152-E54C-A00C-5D9BD5645D6D}"/>
                </a:ext>
              </a:extLst>
            </p:cNvPr>
            <p:cNvSpPr/>
            <p:nvPr/>
          </p:nvSpPr>
          <p:spPr>
            <a:xfrm>
              <a:off x="5214040" y="4096749"/>
              <a:ext cx="430742" cy="15388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BA7D5F3-C1AC-4E48-BD0E-48BC4BA0D5A7}"/>
                </a:ext>
              </a:extLst>
            </p:cNvPr>
            <p:cNvSpPr/>
            <p:nvPr/>
          </p:nvSpPr>
          <p:spPr>
            <a:xfrm>
              <a:off x="5214040" y="4250638"/>
              <a:ext cx="430742" cy="15388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DB48380-B008-BC47-916C-C83BC4F77AA1}"/>
              </a:ext>
            </a:extLst>
          </p:cNvPr>
          <p:cNvCxnSpPr>
            <a:cxnSpLocks/>
          </p:cNvCxnSpPr>
          <p:nvPr/>
        </p:nvCxnSpPr>
        <p:spPr>
          <a:xfrm>
            <a:off x="7052358" y="1687404"/>
            <a:ext cx="0" cy="42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341386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数据加载与</a:t>
            </a:r>
            <a:r>
              <a:rPr lang="en" altLang="zh-CN" dirty="0" err="1"/>
              <a:t>DataLoader</a:t>
            </a:r>
            <a:endParaRPr lang="en" altLang="zh-CN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284F1F-C91C-B54A-9571-66D5C3ABEEA6}"/>
              </a:ext>
            </a:extLst>
          </p:cNvPr>
          <p:cNvSpPr/>
          <p:nvPr/>
        </p:nvSpPr>
        <p:spPr>
          <a:xfrm>
            <a:off x="4459251" y="1080345"/>
            <a:ext cx="410316" cy="2849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818320F7-74A5-4849-9C01-3C21E0A69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1361376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PyTorch</a:t>
            </a:r>
            <a:r>
              <a:rPr kumimoji="1" lang="zh-CN" altLang="en-US" dirty="0"/>
              <a:t>中的</a:t>
            </a:r>
            <a:r>
              <a:rPr kumimoji="1" lang="en-US" altLang="zh-CN" dirty="0" err="1"/>
              <a:t>DataLoader</a:t>
            </a:r>
            <a:r>
              <a:rPr kumimoji="1" lang="zh-CN" altLang="en-US" dirty="0"/>
              <a:t>类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35988E6-6606-254B-A585-13BCACF4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25" y="1336722"/>
            <a:ext cx="6899567" cy="168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4811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数据加载与</a:t>
            </a:r>
            <a:r>
              <a:rPr lang="en" altLang="zh-CN" dirty="0" err="1"/>
              <a:t>DataLoader</a:t>
            </a:r>
            <a:endParaRPr lang="en" altLang="zh-CN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284F1F-C91C-B54A-9571-66D5C3ABEEA6}"/>
              </a:ext>
            </a:extLst>
          </p:cNvPr>
          <p:cNvSpPr/>
          <p:nvPr/>
        </p:nvSpPr>
        <p:spPr>
          <a:xfrm>
            <a:off x="4459251" y="1080345"/>
            <a:ext cx="410316" cy="2849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818320F7-74A5-4849-9C01-3C21E0A69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680688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PyTorch</a:t>
            </a:r>
            <a:r>
              <a:rPr kumimoji="1" lang="zh-CN" altLang="en-US" dirty="0"/>
              <a:t>中的</a:t>
            </a:r>
            <a:r>
              <a:rPr kumimoji="1" lang="en-US" altLang="zh-CN" dirty="0" err="1"/>
              <a:t>DataLoader</a:t>
            </a:r>
            <a:r>
              <a:rPr kumimoji="1" lang="zh-CN" altLang="en-US" dirty="0"/>
              <a:t>类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D374ACB-35DC-214E-8415-10F2EEAA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625" y="1336722"/>
            <a:ext cx="6899567" cy="1687607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79CB19BE-F1A4-FF49-BE80-1265189E1448}"/>
              </a:ext>
            </a:extLst>
          </p:cNvPr>
          <p:cNvSpPr txBox="1">
            <a:spLocks/>
          </p:cNvSpPr>
          <p:nvPr/>
        </p:nvSpPr>
        <p:spPr>
          <a:xfrm>
            <a:off x="581275" y="3134327"/>
            <a:ext cx="8371656" cy="1956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数据加载器，集成了数据集和采样器，并在数据集上提供单进程或多进程迭代器。</a:t>
            </a:r>
            <a:endParaRPr kumimoji="1" lang="en-US" altLang="zh-CN" sz="1600" dirty="0"/>
          </a:p>
          <a:p>
            <a:pPr lvl="1"/>
            <a:r>
              <a:rPr kumimoji="1" lang="en-US" altLang="zh-CN" sz="1400" dirty="0"/>
              <a:t>dataset</a:t>
            </a:r>
            <a:r>
              <a:rPr kumimoji="1" lang="zh-CN" altLang="en-US" sz="1400" dirty="0"/>
              <a:t>：加载数据的数据集</a:t>
            </a:r>
            <a:endParaRPr kumimoji="1" lang="en-US" altLang="zh-CN" sz="1400" dirty="0"/>
          </a:p>
          <a:p>
            <a:pPr lvl="1"/>
            <a:r>
              <a:rPr kumimoji="1" lang="en-US" altLang="zh-CN" sz="1400" dirty="0" err="1"/>
              <a:t>batch_size</a:t>
            </a:r>
            <a:r>
              <a:rPr kumimoji="1" lang="zh-CN" altLang="en-US" sz="1400" dirty="0"/>
              <a:t>：</a:t>
            </a:r>
            <a:r>
              <a:rPr kumimoji="1" lang="en-US" altLang="zh-CN" sz="1400" dirty="0"/>
              <a:t> </a:t>
            </a:r>
            <a:r>
              <a:rPr kumimoji="1" lang="zh-CN" altLang="en-US" sz="1400" dirty="0"/>
              <a:t>每个</a:t>
            </a:r>
            <a:r>
              <a:rPr kumimoji="1" lang="en-US" altLang="zh-CN" sz="1400" dirty="0"/>
              <a:t>batch</a:t>
            </a:r>
            <a:r>
              <a:rPr kumimoji="1" lang="zh-CN" altLang="en-US" sz="1400" dirty="0"/>
              <a:t>加载多少个样本，默认：</a:t>
            </a:r>
            <a:r>
              <a:rPr kumimoji="1" lang="en-US" altLang="zh-CN" sz="1400" dirty="0"/>
              <a:t>1</a:t>
            </a:r>
          </a:p>
          <a:p>
            <a:pPr lvl="1"/>
            <a:r>
              <a:rPr kumimoji="1" lang="en" altLang="zh-CN" sz="1400" dirty="0"/>
              <a:t>shuffle</a:t>
            </a:r>
            <a:r>
              <a:rPr kumimoji="1" lang="zh-CN" altLang="en-US" sz="1400" dirty="0"/>
              <a:t>：设置为</a:t>
            </a:r>
            <a:r>
              <a:rPr kumimoji="1" lang="en" altLang="zh-CN" sz="1400" dirty="0"/>
              <a:t>True</a:t>
            </a:r>
            <a:r>
              <a:rPr kumimoji="1" lang="zh-CN" altLang="en-US" sz="1400" dirty="0"/>
              <a:t>时，在每个</a:t>
            </a:r>
            <a:r>
              <a:rPr kumimoji="1" lang="en" altLang="zh-CN" sz="1400" dirty="0"/>
              <a:t>epoch</a:t>
            </a:r>
            <a:r>
              <a:rPr kumimoji="1" lang="zh-CN" altLang="en-US" sz="1400" dirty="0"/>
              <a:t>重新打乱数据，默认：</a:t>
            </a:r>
            <a:r>
              <a:rPr kumimoji="1" lang="en" altLang="zh-CN" sz="1400" dirty="0"/>
              <a:t>False</a:t>
            </a:r>
          </a:p>
          <a:p>
            <a:pPr lvl="1"/>
            <a:r>
              <a:rPr kumimoji="1" lang="en" altLang="zh-CN" sz="1400" dirty="0"/>
              <a:t>sampler</a:t>
            </a:r>
            <a:r>
              <a:rPr kumimoji="1" lang="zh-CN" altLang="en-US" sz="1400" dirty="0"/>
              <a:t>：定义从数据集中提取样本的策略，默认：</a:t>
            </a:r>
            <a:r>
              <a:rPr kumimoji="1" lang="en-US" altLang="zh-CN" sz="1400" dirty="0"/>
              <a:t>None</a:t>
            </a:r>
          </a:p>
          <a:p>
            <a:pPr lvl="1"/>
            <a:r>
              <a:rPr kumimoji="1" lang="en-US" altLang="zh-CN" sz="1400" dirty="0" err="1"/>
              <a:t>num_worker</a:t>
            </a:r>
            <a:r>
              <a:rPr kumimoji="1" lang="zh-CN" altLang="en-US" sz="1400" dirty="0"/>
              <a:t>：用多少子进程加载数据。</a:t>
            </a:r>
            <a:r>
              <a:rPr kumimoji="1" lang="en-US" altLang="zh-CN" sz="1400" dirty="0"/>
              <a:t>0</a:t>
            </a:r>
            <a:r>
              <a:rPr kumimoji="1" lang="zh-CN" altLang="en-US" sz="1400" dirty="0"/>
              <a:t>表示数据将在主进程中加载，默认：</a:t>
            </a:r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5BD635-3A19-8A40-B302-0D4B576C9D76}"/>
              </a:ext>
            </a:extLst>
          </p:cNvPr>
          <p:cNvSpPr/>
          <p:nvPr/>
        </p:nvSpPr>
        <p:spPr>
          <a:xfrm>
            <a:off x="5349616" y="1695714"/>
            <a:ext cx="675870" cy="1604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56594A-01DB-FB41-AC7F-F02E25C5A1E1}"/>
              </a:ext>
            </a:extLst>
          </p:cNvPr>
          <p:cNvSpPr/>
          <p:nvPr/>
        </p:nvSpPr>
        <p:spPr>
          <a:xfrm>
            <a:off x="3659568" y="1499838"/>
            <a:ext cx="3198432" cy="1661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3813057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数据加载与</a:t>
            </a:r>
            <a:r>
              <a:rPr lang="en" altLang="zh-CN" dirty="0" err="1"/>
              <a:t>DataLoader</a:t>
            </a:r>
            <a:endParaRPr lang="en" altLang="zh-CN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284F1F-C91C-B54A-9571-66D5C3ABEEA6}"/>
              </a:ext>
            </a:extLst>
          </p:cNvPr>
          <p:cNvSpPr/>
          <p:nvPr/>
        </p:nvSpPr>
        <p:spPr>
          <a:xfrm>
            <a:off x="4459251" y="1080345"/>
            <a:ext cx="410316" cy="2849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818320F7-74A5-4849-9C01-3C21E0A69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680688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PyTorch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Dataset</a:t>
            </a:r>
            <a:r>
              <a:rPr kumimoji="1" lang="zh-CN" altLang="en-US" dirty="0"/>
              <a:t>类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CD9BAD-14CB-8145-ADA8-8C45811CC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412" y="1326199"/>
            <a:ext cx="6748818" cy="1573205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334D8C6-FDCF-9E40-A28D-A1379F8AD9E1}"/>
              </a:ext>
            </a:extLst>
          </p:cNvPr>
          <p:cNvSpPr txBox="1">
            <a:spLocks/>
          </p:cNvSpPr>
          <p:nvPr/>
        </p:nvSpPr>
        <p:spPr>
          <a:xfrm>
            <a:off x="581275" y="3134327"/>
            <a:ext cx="8371656" cy="1410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数据集类：表示</a:t>
            </a:r>
            <a:r>
              <a:rPr lang="en" altLang="zh-CN" sz="1600" dirty="0"/>
              <a:t>Dataset</a:t>
            </a:r>
            <a:r>
              <a:rPr lang="zh-CN" altLang="en-US" sz="1600" dirty="0"/>
              <a:t>的抽象类</a:t>
            </a:r>
            <a:endParaRPr kumimoji="1" lang="en-US" altLang="zh-CN" sz="1600" dirty="0"/>
          </a:p>
          <a:p>
            <a:pPr lvl="1"/>
            <a:r>
              <a:rPr kumimoji="1" lang="zh-CN" altLang="en-US" sz="1400" dirty="0"/>
              <a:t>数据集加载前，都应该进行子类化</a:t>
            </a:r>
            <a:endParaRPr kumimoji="1" lang="en-US" altLang="zh-CN" sz="1400" dirty="0"/>
          </a:p>
          <a:p>
            <a:pPr lvl="1"/>
            <a:r>
              <a:rPr kumimoji="1" lang="zh-CN" altLang="en" sz="1400" dirty="0"/>
              <a:t>子类</a:t>
            </a:r>
            <a:r>
              <a:rPr kumimoji="1" lang="zh-CN" altLang="en-US" sz="1400" dirty="0"/>
              <a:t>化过程中，应</a:t>
            </a:r>
            <a:r>
              <a:rPr kumimoji="1" lang="zh-CN" altLang="en" sz="1400" dirty="0"/>
              <a:t>重写类方法</a:t>
            </a:r>
            <a:r>
              <a:rPr kumimoji="1" lang="en" altLang="zh-CN" sz="1400" dirty="0"/>
              <a:t>__</a:t>
            </a:r>
            <a:r>
              <a:rPr kumimoji="1" lang="en" altLang="zh-CN" sz="1400" dirty="0" err="1"/>
              <a:t>len</a:t>
            </a:r>
            <a:r>
              <a:rPr kumimoji="1" lang="en" altLang="zh-CN" sz="1400" dirty="0"/>
              <a:t>__</a:t>
            </a:r>
            <a:r>
              <a:rPr kumimoji="1" lang="zh-CN" altLang="en-US" sz="1400" dirty="0"/>
              <a:t>和</a:t>
            </a:r>
            <a:r>
              <a:rPr kumimoji="1" lang="en-US" altLang="zh-CN" sz="1400" dirty="0"/>
              <a:t>__</a:t>
            </a:r>
            <a:r>
              <a:rPr kumimoji="1" lang="en" altLang="zh-CN" sz="1400" dirty="0" err="1"/>
              <a:t>getitem</a:t>
            </a:r>
            <a:r>
              <a:rPr kumimoji="1" lang="en" altLang="zh-CN" sz="1400" dirty="0"/>
              <a:t>__</a:t>
            </a:r>
          </a:p>
          <a:p>
            <a:pPr lvl="1"/>
            <a:r>
              <a:rPr kumimoji="1" lang="en-US" altLang="zh-CN" sz="1400" dirty="0"/>
              <a:t>__</a:t>
            </a:r>
            <a:r>
              <a:rPr kumimoji="1" lang="en-US" altLang="zh-CN" sz="1400" dirty="0" err="1"/>
              <a:t>len</a:t>
            </a:r>
            <a:r>
              <a:rPr kumimoji="1" lang="en-US" altLang="zh-CN" sz="1400" dirty="0"/>
              <a:t>__</a:t>
            </a:r>
            <a:r>
              <a:rPr kumimoji="1" lang="zh-CN" altLang="en-US" sz="1400" dirty="0"/>
              <a:t>：指定数据集的大小</a:t>
            </a:r>
            <a:endParaRPr kumimoji="1" lang="en-US" altLang="zh-CN" sz="1400" dirty="0"/>
          </a:p>
          <a:p>
            <a:pPr lvl="1"/>
            <a:r>
              <a:rPr kumimoji="1" lang="en-US" altLang="zh-CN" sz="1400" dirty="0"/>
              <a:t>__</a:t>
            </a:r>
            <a:r>
              <a:rPr kumimoji="1" lang="en-US" altLang="zh-CN" sz="1400" dirty="0" err="1"/>
              <a:t>getitem</a:t>
            </a:r>
            <a:r>
              <a:rPr kumimoji="1" lang="en-US" altLang="zh-CN" sz="1400" dirty="0"/>
              <a:t>__</a:t>
            </a:r>
            <a:r>
              <a:rPr kumimoji="1" lang="zh-CN" altLang="en-US" sz="1400" dirty="0"/>
              <a:t>：实现数据样例的索引</a:t>
            </a:r>
            <a:endParaRPr kumimoji="1" lang="e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62037396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数据加载与</a:t>
            </a:r>
            <a:r>
              <a:rPr lang="en" altLang="zh-CN" dirty="0" err="1"/>
              <a:t>DataLoader</a:t>
            </a:r>
            <a:endParaRPr lang="en" altLang="zh-CN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284F1F-C91C-B54A-9571-66D5C3ABEEA6}"/>
              </a:ext>
            </a:extLst>
          </p:cNvPr>
          <p:cNvSpPr/>
          <p:nvPr/>
        </p:nvSpPr>
        <p:spPr>
          <a:xfrm>
            <a:off x="4459251" y="1080345"/>
            <a:ext cx="410316" cy="2849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818320F7-74A5-4849-9C01-3C21E0A69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68068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PyTorch</a:t>
            </a:r>
            <a:r>
              <a:rPr kumimoji="1" lang="zh-CN" altLang="en-US" dirty="0"/>
              <a:t>对数据进行加载</a:t>
            </a:r>
            <a:endParaRPr kumimoji="1"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9D2DAD-77DA-ED45-8D4F-A2CD3D811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251" y="2107726"/>
            <a:ext cx="4220739" cy="14330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FD9778-0F46-494D-9247-140A97524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69427"/>
            <a:ext cx="3248959" cy="3139538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34066C6A-CD2E-524E-B5E4-477211569F55}"/>
              </a:ext>
            </a:extLst>
          </p:cNvPr>
          <p:cNvSpPr/>
          <p:nvPr/>
        </p:nvSpPr>
        <p:spPr>
          <a:xfrm>
            <a:off x="3869140" y="2715904"/>
            <a:ext cx="436729" cy="21154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44356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" altLang="zh-CN" dirty="0"/>
              <a:t>CIFAR-10</a:t>
            </a:r>
            <a:r>
              <a:rPr lang="zh-CN" altLang="en-US" dirty="0"/>
              <a:t>数据介绍与加载</a:t>
            </a:r>
            <a:endParaRPr lang="en" altLang="zh-CN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284F1F-C91C-B54A-9571-66D5C3ABEEA6}"/>
              </a:ext>
            </a:extLst>
          </p:cNvPr>
          <p:cNvSpPr/>
          <p:nvPr/>
        </p:nvSpPr>
        <p:spPr>
          <a:xfrm>
            <a:off x="4459251" y="1080345"/>
            <a:ext cx="410316" cy="2849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818320F7-74A5-4849-9C01-3C21E0A69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49"/>
            <a:ext cx="8229600" cy="141226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CIFAR-10</a:t>
            </a:r>
            <a:r>
              <a:rPr kumimoji="1" lang="zh-CN" altLang="en-US" dirty="0"/>
              <a:t>数据介绍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10</a:t>
            </a:r>
            <a:r>
              <a:rPr kumimoji="1" lang="zh-CN" altLang="en-US" dirty="0"/>
              <a:t>个类别，每个类别</a:t>
            </a:r>
            <a:r>
              <a:rPr kumimoji="1" lang="en-US" altLang="zh-CN" dirty="0"/>
              <a:t>6000</a:t>
            </a:r>
            <a:r>
              <a:rPr kumimoji="1" lang="zh-CN" altLang="en-US" dirty="0"/>
              <a:t>张图像，共计</a:t>
            </a:r>
            <a:r>
              <a:rPr kumimoji="1" lang="en-US" altLang="zh-CN" dirty="0"/>
              <a:t>60000</a:t>
            </a:r>
            <a:r>
              <a:rPr kumimoji="1" lang="zh-CN" altLang="en-US" dirty="0"/>
              <a:t>张。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图像分辨率为</a:t>
            </a:r>
            <a:r>
              <a:rPr kumimoji="1" lang="en-US" altLang="zh-CN" dirty="0"/>
              <a:t>32x32,</a:t>
            </a:r>
            <a:r>
              <a:rPr kumimoji="1" lang="zh-CN" altLang="en-US" dirty="0"/>
              <a:t> 均为</a:t>
            </a:r>
            <a:r>
              <a:rPr kumimoji="1" lang="en-US" altLang="zh-CN" dirty="0"/>
              <a:t>RGB</a:t>
            </a:r>
            <a:r>
              <a:rPr kumimoji="1" lang="zh-CN" altLang="en-US" dirty="0"/>
              <a:t>三通道图像。</a:t>
            </a:r>
            <a:endParaRPr kumimoji="1" lang="en-US" altLang="zh-CN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FAD6B16-B94D-214E-B71F-E55CB0CE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822" y="1933046"/>
            <a:ext cx="3593687" cy="28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552377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" altLang="zh-CN" dirty="0"/>
              <a:t>CIFAR-10</a:t>
            </a:r>
            <a:r>
              <a:rPr lang="zh-CN" altLang="en-US" dirty="0"/>
              <a:t>数据介绍与加载</a:t>
            </a:r>
            <a:endParaRPr lang="en" altLang="zh-CN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284F1F-C91C-B54A-9571-66D5C3ABEEA6}"/>
              </a:ext>
            </a:extLst>
          </p:cNvPr>
          <p:cNvSpPr/>
          <p:nvPr/>
        </p:nvSpPr>
        <p:spPr>
          <a:xfrm>
            <a:off x="4459251" y="1080345"/>
            <a:ext cx="410316" cy="2849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818320F7-74A5-4849-9C01-3C21E0A69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49"/>
            <a:ext cx="8229600" cy="42279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基于</a:t>
            </a:r>
            <a:r>
              <a:rPr kumimoji="1" lang="en-US" altLang="zh-CN" dirty="0" err="1"/>
              <a:t>torchvision</a:t>
            </a:r>
            <a:r>
              <a:rPr kumimoji="1" lang="zh-CN" altLang="en-US" dirty="0"/>
              <a:t>库对</a:t>
            </a:r>
            <a:r>
              <a:rPr kumimoji="1" lang="en-US" altLang="zh-CN" dirty="0"/>
              <a:t>CIFAR-10</a:t>
            </a:r>
            <a:r>
              <a:rPr kumimoji="1" lang="zh-CN" altLang="en-US" dirty="0"/>
              <a:t>数据加载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7EED42-344B-DD4A-927C-F6CE97F0D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04951"/>
            <a:ext cx="6858000" cy="2819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E233E78-4AD0-204C-8A29-6C1FDF817DF6}"/>
              </a:ext>
            </a:extLst>
          </p:cNvPr>
          <p:cNvSpPr/>
          <p:nvPr/>
        </p:nvSpPr>
        <p:spPr>
          <a:xfrm>
            <a:off x="1276031" y="2326942"/>
            <a:ext cx="6250709" cy="4094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BA9CE65-DF91-5F44-AFBC-E3107B751A42}"/>
              </a:ext>
            </a:extLst>
          </p:cNvPr>
          <p:cNvSpPr/>
          <p:nvPr/>
        </p:nvSpPr>
        <p:spPr>
          <a:xfrm>
            <a:off x="1276031" y="2760543"/>
            <a:ext cx="6250709" cy="4094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F27219E-F305-8C46-BCBF-E0161AC31850}"/>
              </a:ext>
            </a:extLst>
          </p:cNvPr>
          <p:cNvSpPr txBox="1"/>
          <p:nvPr/>
        </p:nvSpPr>
        <p:spPr>
          <a:xfrm>
            <a:off x="0" y="2248584"/>
            <a:ext cx="137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数据集类</a:t>
            </a:r>
            <a:endParaRPr kumimoji="1" lang="en-US" altLang="zh-CN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r>
              <a:rPr kumimoji="1" lang="zh-CN" altLang="en-US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实例化</a:t>
            </a:r>
            <a:endParaRPr kumimoji="1" lang="en-US" altLang="zh-CN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404E7B-9B45-CF45-B5E5-D26973302BBA}"/>
              </a:ext>
            </a:extLst>
          </p:cNvPr>
          <p:cNvSpPr txBox="1"/>
          <p:nvPr/>
        </p:nvSpPr>
        <p:spPr>
          <a:xfrm>
            <a:off x="7583571" y="2729195"/>
            <a:ext cx="148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DataLoader</a:t>
            </a:r>
            <a:endParaRPr kumimoji="1" lang="en-US" altLang="zh-CN" dirty="0">
              <a:solidFill>
                <a:srgbClr val="00B05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r>
              <a:rPr kumimoji="1" lang="zh-CN" altLang="en-US" dirty="0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实例化</a:t>
            </a:r>
            <a:endParaRPr kumimoji="1" lang="en-US" altLang="zh-CN" dirty="0">
              <a:solidFill>
                <a:srgbClr val="00B05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7111333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" altLang="zh-CN" dirty="0"/>
              <a:t>CIFAR-10</a:t>
            </a:r>
            <a:r>
              <a:rPr lang="zh-CN" altLang="en-US" dirty="0"/>
              <a:t>数据介绍与加载</a:t>
            </a:r>
            <a:endParaRPr lang="en" altLang="zh-CN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284F1F-C91C-B54A-9571-66D5C3ABEEA6}"/>
              </a:ext>
            </a:extLst>
          </p:cNvPr>
          <p:cNvSpPr/>
          <p:nvPr/>
        </p:nvSpPr>
        <p:spPr>
          <a:xfrm>
            <a:off x="4459251" y="1080345"/>
            <a:ext cx="410316" cy="2849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818320F7-74A5-4849-9C01-3C21E0A69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49"/>
            <a:ext cx="8229600" cy="42279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基于</a:t>
            </a:r>
            <a:r>
              <a:rPr kumimoji="1" lang="en-US" altLang="zh-CN" dirty="0" err="1"/>
              <a:t>torchvision</a:t>
            </a:r>
            <a:r>
              <a:rPr kumimoji="1" lang="zh-CN" altLang="en-US" dirty="0"/>
              <a:t>库对</a:t>
            </a:r>
            <a:r>
              <a:rPr kumimoji="1" lang="en-US" altLang="zh-CN" dirty="0"/>
              <a:t>CIFAR-10</a:t>
            </a:r>
            <a:r>
              <a:rPr kumimoji="1" lang="zh-CN" altLang="en-US" dirty="0"/>
              <a:t>数据加载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E26BE7-88BD-694A-8CC3-26FDD0F87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867" y="1356245"/>
            <a:ext cx="4242768" cy="335509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F34D51F-3ED6-A643-9884-81C55616CF6C}"/>
              </a:ext>
            </a:extLst>
          </p:cNvPr>
          <p:cNvSpPr/>
          <p:nvPr/>
        </p:nvSpPr>
        <p:spPr>
          <a:xfrm>
            <a:off x="2579494" y="1818176"/>
            <a:ext cx="3927764" cy="24213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F6F4D9-3745-1643-AEF4-7EC826841295}"/>
              </a:ext>
            </a:extLst>
          </p:cNvPr>
          <p:cNvSpPr/>
          <p:nvPr/>
        </p:nvSpPr>
        <p:spPr>
          <a:xfrm>
            <a:off x="2579493" y="4324351"/>
            <a:ext cx="3927763" cy="3869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D018BA-40C3-814D-8329-A3CC1FD3EBA1}"/>
              </a:ext>
            </a:extLst>
          </p:cNvPr>
          <p:cNvSpPr txBox="1"/>
          <p:nvPr/>
        </p:nvSpPr>
        <p:spPr>
          <a:xfrm>
            <a:off x="6640140" y="4333180"/>
            <a:ext cx="186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数据个数声明</a:t>
            </a:r>
            <a:endParaRPr kumimoji="1" lang="en-US" altLang="zh-CN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31529F-032D-5E4E-B860-939D71713AE8}"/>
              </a:ext>
            </a:extLst>
          </p:cNvPr>
          <p:cNvSpPr txBox="1"/>
          <p:nvPr/>
        </p:nvSpPr>
        <p:spPr>
          <a:xfrm>
            <a:off x="578369" y="2475615"/>
            <a:ext cx="2001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根据</a:t>
            </a:r>
            <a:r>
              <a:rPr kumimoji="1" lang="en-US" altLang="zh-CN" dirty="0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index</a:t>
            </a:r>
            <a:r>
              <a:rPr kumimoji="1" lang="zh-CN" altLang="en-US" dirty="0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获取对应数据样本，并返回到数据队列</a:t>
            </a:r>
            <a:endParaRPr kumimoji="1" lang="en-US" altLang="zh-CN" dirty="0">
              <a:solidFill>
                <a:srgbClr val="00B05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8003322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5426" y="1091178"/>
            <a:ext cx="384892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数据加载与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DataLoader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VGG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网络的搭建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模型训练与测试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图像识别大作业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09594" y="163236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285C2D4-1734-D84F-BD33-D79F098E43AF}"/>
              </a:ext>
            </a:extLst>
          </p:cNvPr>
          <p:cNvSpPr/>
          <p:nvPr/>
        </p:nvSpPr>
        <p:spPr>
          <a:xfrm>
            <a:off x="3909594" y="12357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DA8B04D-843E-2845-94BB-5D045FDA636F}"/>
              </a:ext>
            </a:extLst>
          </p:cNvPr>
          <p:cNvSpPr/>
          <p:nvPr/>
        </p:nvSpPr>
        <p:spPr>
          <a:xfrm>
            <a:off x="3909594" y="244717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96A9C9F-81AD-5E4B-8CFD-81A221EFCF27}"/>
              </a:ext>
            </a:extLst>
          </p:cNvPr>
          <p:cNvSpPr/>
          <p:nvPr/>
        </p:nvSpPr>
        <p:spPr>
          <a:xfrm>
            <a:off x="3909594" y="205056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29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9046284-2D4F-104C-9CF1-66CFC7CC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卷积网络的训练流程</a:t>
            </a:r>
            <a:endParaRPr lang="en" altLang="zh-CN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9669EC32-8F03-D54F-B08D-0D7CDE1B74C2}"/>
              </a:ext>
            </a:extLst>
          </p:cNvPr>
          <p:cNvSpPr/>
          <p:nvPr/>
        </p:nvSpPr>
        <p:spPr>
          <a:xfrm>
            <a:off x="1069740" y="1118420"/>
            <a:ext cx="1193800" cy="495300"/>
          </a:xfrm>
          <a:prstGeom prst="roundRect">
            <a:avLst>
              <a:gd name="adj" fmla="val 7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数据准备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C678D68-5C06-6649-B683-316618E8CD73}"/>
              </a:ext>
            </a:extLst>
          </p:cNvPr>
          <p:cNvSpPr/>
          <p:nvPr/>
        </p:nvSpPr>
        <p:spPr>
          <a:xfrm>
            <a:off x="2955690" y="1118420"/>
            <a:ext cx="1193800" cy="495300"/>
          </a:xfrm>
          <a:prstGeom prst="roundRect">
            <a:avLst>
              <a:gd name="adj" fmla="val 7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网络定义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07B280B6-DC54-8049-8359-A16259AF5F17}"/>
              </a:ext>
            </a:extLst>
          </p:cNvPr>
          <p:cNvSpPr/>
          <p:nvPr/>
        </p:nvSpPr>
        <p:spPr>
          <a:xfrm>
            <a:off x="4828292" y="1118420"/>
            <a:ext cx="1193800" cy="495300"/>
          </a:xfrm>
          <a:prstGeom prst="roundRect">
            <a:avLst>
              <a:gd name="adj" fmla="val 7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损失函数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2DA71BA2-9CDA-E84B-A7CA-67759ED5E5DD}"/>
              </a:ext>
            </a:extLst>
          </p:cNvPr>
          <p:cNvSpPr/>
          <p:nvPr/>
        </p:nvSpPr>
        <p:spPr>
          <a:xfrm>
            <a:off x="6880460" y="1114437"/>
            <a:ext cx="1193800" cy="495300"/>
          </a:xfrm>
          <a:prstGeom prst="roundRect">
            <a:avLst>
              <a:gd name="adj" fmla="val 7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优化方法</a:t>
            </a:r>
          </a:p>
        </p:txBody>
      </p:sp>
      <p:pic>
        <p:nvPicPr>
          <p:cNvPr id="1026" name="Picture 2" descr="炫彩_炫彩声波音频效果【高清效果元素png素材】-90设计">
            <a:extLst>
              <a:ext uri="{FF2B5EF4-FFF2-40B4-BE49-F238E27FC236}">
                <a16:creationId xmlns:a16="http://schemas.microsoft.com/office/drawing/2014/main" id="{8F3BCA08-A0B2-804E-AC76-EAB86CEE2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06" y="2831005"/>
            <a:ext cx="2297250" cy="6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图像与滤波- 阮一峰的网络日志">
            <a:extLst>
              <a:ext uri="{FF2B5EF4-FFF2-40B4-BE49-F238E27FC236}">
                <a16:creationId xmlns:a16="http://schemas.microsoft.com/office/drawing/2014/main" id="{96BD90FA-FB2E-B94A-967E-4F4CBE838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82" y="1958357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ndering Text in Metal with Signed-Distance Fields – Metal by Example">
            <a:extLst>
              <a:ext uri="{FF2B5EF4-FFF2-40B4-BE49-F238E27FC236}">
                <a16:creationId xmlns:a16="http://schemas.microsoft.com/office/drawing/2014/main" id="{30963D68-F178-9A41-BC17-57FB41AF6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56" y="3579723"/>
            <a:ext cx="121238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view: ResNet — Winner of ILSVRC 2015 (Image Classification, Localization,  Detection) | by Sik-Ho Tsang | Towards Data Science">
            <a:extLst>
              <a:ext uri="{FF2B5EF4-FFF2-40B4-BE49-F238E27FC236}">
                <a16:creationId xmlns:a16="http://schemas.microsoft.com/office/drawing/2014/main" id="{F1D7A7EA-F786-9142-B372-5108D5891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45289" y="2577420"/>
            <a:ext cx="3014601" cy="132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bjective vs. Cost vs. Loss vs. Error Function - PRIMO.ai">
            <a:extLst>
              <a:ext uri="{FF2B5EF4-FFF2-40B4-BE49-F238E27FC236}">
                <a16:creationId xmlns:a16="http://schemas.microsoft.com/office/drawing/2014/main" id="{FEBE5A06-FD64-F348-83D7-AC49A727F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051" y="1958357"/>
            <a:ext cx="1758469" cy="242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dient" descr="gradient">
            <a:hlinkClick r:id="" action="ppaction://media"/>
            <a:extLst>
              <a:ext uri="{FF2B5EF4-FFF2-40B4-BE49-F238E27FC236}">
                <a16:creationId xmlns:a16="http://schemas.microsoft.com/office/drawing/2014/main" id="{140DE4BE-829C-9042-BBA9-B953AB76B2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72350" y="2311445"/>
            <a:ext cx="1821527" cy="138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709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39E1B89-6178-E34C-AB7D-B9098B38D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-US" altLang="zh-CN" dirty="0"/>
              <a:t>VGG</a:t>
            </a:r>
            <a:r>
              <a:rPr lang="zh-CN" altLang="en-US" dirty="0"/>
              <a:t>网络的搭建</a:t>
            </a:r>
            <a:endParaRPr lang="en" altLang="zh-CN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FBC265-38A2-F44D-A8E4-21B583ACE2A1}"/>
              </a:ext>
            </a:extLst>
          </p:cNvPr>
          <p:cNvSpPr/>
          <p:nvPr/>
        </p:nvSpPr>
        <p:spPr>
          <a:xfrm>
            <a:off x="23360" y="4606901"/>
            <a:ext cx="9120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ct val="30000"/>
              </a:spcBef>
              <a:defRPr/>
            </a:pP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S. Karen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A. Zisserman, “Very deep convolutional networks for large-scale image recognition,”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Proc. International</a:t>
            </a:r>
            <a:r>
              <a: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2015</a:t>
            </a:r>
          </a:p>
        </p:txBody>
      </p:sp>
      <p:pic>
        <p:nvPicPr>
          <p:cNvPr id="1028" name="Picture 4" descr="ICLR2015-karen-simonyan - YouTube">
            <a:extLst>
              <a:ext uri="{FF2B5EF4-FFF2-40B4-BE49-F238E27FC236}">
                <a16:creationId xmlns:a16="http://schemas.microsoft.com/office/drawing/2014/main" id="{A7F03EFF-D5D1-EE40-9068-54C006699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477" y="1040916"/>
            <a:ext cx="2184014" cy="122850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F2B5F6-AD2F-434A-A544-606A76FA7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477" y="2756287"/>
            <a:ext cx="2393417" cy="134629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303C387-B96B-664A-86E1-D3895341D0BD}"/>
              </a:ext>
            </a:extLst>
          </p:cNvPr>
          <p:cNvSpPr/>
          <p:nvPr/>
        </p:nvSpPr>
        <p:spPr>
          <a:xfrm>
            <a:off x="6802310" y="4220115"/>
            <a:ext cx="1922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ndrew </a:t>
            </a:r>
            <a:r>
              <a:rPr lang="en-US" altLang="zh-CN" dirty="0"/>
              <a:t>Z</a:t>
            </a:r>
            <a:r>
              <a:rPr lang="zh-CN" altLang="en-US" dirty="0"/>
              <a:t>isserman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3FFD492-B39C-B448-9F4F-B3CE65C81F31}"/>
              </a:ext>
            </a:extLst>
          </p:cNvPr>
          <p:cNvSpPr/>
          <p:nvPr/>
        </p:nvSpPr>
        <p:spPr>
          <a:xfrm>
            <a:off x="6710404" y="2286878"/>
            <a:ext cx="1694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Karen </a:t>
            </a:r>
            <a:r>
              <a:rPr lang="en-US" altLang="zh-CN" dirty="0" err="1"/>
              <a:t>Simonyan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56FFAA-A164-5B41-96C8-5BC57C081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06" y="896877"/>
            <a:ext cx="2757985" cy="35380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E0EC99-5704-CC4E-B99F-292029F3D8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273" y="896228"/>
            <a:ext cx="2706579" cy="35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40547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39E1B89-6178-E34C-AB7D-B9098B38D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-US" altLang="zh-CN" dirty="0"/>
              <a:t>VGG</a:t>
            </a:r>
            <a:r>
              <a:rPr lang="zh-CN" altLang="en-US" dirty="0"/>
              <a:t>网络的搭建</a:t>
            </a:r>
            <a:endParaRPr lang="en" altLang="zh-CN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FBC265-38A2-F44D-A8E4-21B583ACE2A1}"/>
              </a:ext>
            </a:extLst>
          </p:cNvPr>
          <p:cNvSpPr/>
          <p:nvPr/>
        </p:nvSpPr>
        <p:spPr>
          <a:xfrm>
            <a:off x="23360" y="4606901"/>
            <a:ext cx="9120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ct val="30000"/>
              </a:spcBef>
              <a:defRPr/>
            </a:pP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S. Karen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A. Zisserman, “Very deep convolutional networks for large-scale image recognition,”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Proc. International</a:t>
            </a:r>
            <a:r>
              <a: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2015</a:t>
            </a:r>
          </a:p>
        </p:txBody>
      </p:sp>
      <p:pic>
        <p:nvPicPr>
          <p:cNvPr id="1026" name="Picture 2" descr="VGGNet architecture [19] | Download Scientific Diagram">
            <a:extLst>
              <a:ext uri="{FF2B5EF4-FFF2-40B4-BE49-F238E27FC236}">
                <a16:creationId xmlns:a16="http://schemas.microsoft.com/office/drawing/2014/main" id="{0EF0DB84-DBFA-1746-B9D6-5FF1EC43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010" y="861592"/>
            <a:ext cx="6124931" cy="35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850193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39E1B89-6178-E34C-AB7D-B9098B38D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-US" altLang="zh-CN" dirty="0"/>
              <a:t>VGG</a:t>
            </a:r>
            <a:r>
              <a:rPr lang="zh-CN" altLang="en-US" dirty="0"/>
              <a:t>网络的搭建</a:t>
            </a:r>
            <a:endParaRPr lang="en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AB622F-40A9-6148-B4BD-38D18B99C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571"/>
          <a:stretch/>
        </p:blipFill>
        <p:spPr>
          <a:xfrm>
            <a:off x="1051953" y="1387926"/>
            <a:ext cx="2457287" cy="29987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6FB10FF-FCD7-2F49-B76B-5B72CBBB758F}"/>
              </a:ext>
            </a:extLst>
          </p:cNvPr>
          <p:cNvSpPr txBox="1"/>
          <p:nvPr/>
        </p:nvSpPr>
        <p:spPr>
          <a:xfrm>
            <a:off x="4767821" y="4282693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(N,3,32,32)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9BFA5E-334A-F344-95CD-CEA408FA0589}"/>
              </a:ext>
            </a:extLst>
          </p:cNvPr>
          <p:cNvSpPr/>
          <p:nvPr/>
        </p:nvSpPr>
        <p:spPr>
          <a:xfrm>
            <a:off x="4579034" y="3498025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5x5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conv,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CB7893-164A-0C4F-8363-757A28AF18BD}"/>
              </a:ext>
            </a:extLst>
          </p:cNvPr>
          <p:cNvSpPr/>
          <p:nvPr/>
        </p:nvSpPr>
        <p:spPr>
          <a:xfrm>
            <a:off x="4910573" y="4016395"/>
            <a:ext cx="798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输入 </a:t>
            </a:r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F9E6EEE-1082-A540-92FA-85E2149B3B0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316562" y="3797263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6673B831-F777-284E-9B34-695CB06668E1}"/>
              </a:ext>
            </a:extLst>
          </p:cNvPr>
          <p:cNvSpPr/>
          <p:nvPr/>
        </p:nvSpPr>
        <p:spPr>
          <a:xfrm>
            <a:off x="4579034" y="2380890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5x5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conv,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16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0B10F0B-A7CF-E542-BA03-7F8B4CDBAFFC}"/>
              </a:ext>
            </a:extLst>
          </p:cNvPr>
          <p:cNvCxnSpPr>
            <a:cxnSpLocks/>
          </p:cNvCxnSpPr>
          <p:nvPr/>
        </p:nvCxnSpPr>
        <p:spPr>
          <a:xfrm flipV="1">
            <a:off x="5309883" y="3256633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CEF6C86C-7D0D-A549-80D1-7649DF5C5246}"/>
              </a:ext>
            </a:extLst>
          </p:cNvPr>
          <p:cNvSpPr/>
          <p:nvPr/>
        </p:nvSpPr>
        <p:spPr>
          <a:xfrm>
            <a:off x="4579034" y="2957395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Maxpool</a:t>
            </a:r>
            <a:r>
              <a:rPr kumimoji="1" lang="en-US" altLang="zh-CN" dirty="0">
                <a:solidFill>
                  <a:schemeClr val="tx1"/>
                </a:solidFill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2x2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64DC6B59-0907-A84D-B83B-8D6DEAB154AA}"/>
              </a:ext>
            </a:extLst>
          </p:cNvPr>
          <p:cNvCxnSpPr>
            <a:cxnSpLocks/>
          </p:cNvCxnSpPr>
          <p:nvPr/>
        </p:nvCxnSpPr>
        <p:spPr>
          <a:xfrm flipV="1">
            <a:off x="5309883" y="2716003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E54CE93C-3818-2F4A-A9C0-6B595357F49B}"/>
              </a:ext>
            </a:extLst>
          </p:cNvPr>
          <p:cNvCxnSpPr>
            <a:cxnSpLocks/>
          </p:cNvCxnSpPr>
          <p:nvPr/>
        </p:nvCxnSpPr>
        <p:spPr>
          <a:xfrm flipV="1">
            <a:off x="5298761" y="2139498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79318BD-1DF3-E041-8217-F0C39314B3D9}"/>
              </a:ext>
            </a:extLst>
          </p:cNvPr>
          <p:cNvSpPr/>
          <p:nvPr/>
        </p:nvSpPr>
        <p:spPr>
          <a:xfrm>
            <a:off x="4579034" y="1827350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Maxpool</a:t>
            </a:r>
            <a:r>
              <a:rPr kumimoji="1" lang="en-US" altLang="zh-CN" dirty="0">
                <a:solidFill>
                  <a:schemeClr val="tx1"/>
                </a:solidFill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2x2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505846D-1330-ED46-98FD-67B085F1FFF2}"/>
              </a:ext>
            </a:extLst>
          </p:cNvPr>
          <p:cNvCxnSpPr>
            <a:cxnSpLocks/>
          </p:cNvCxnSpPr>
          <p:nvPr/>
        </p:nvCxnSpPr>
        <p:spPr>
          <a:xfrm flipV="1">
            <a:off x="5298761" y="1585958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0374D6B8-BC86-C94E-A1B4-CF52F9172360}"/>
              </a:ext>
            </a:extLst>
          </p:cNvPr>
          <p:cNvSpPr/>
          <p:nvPr/>
        </p:nvSpPr>
        <p:spPr>
          <a:xfrm>
            <a:off x="4561233" y="1280265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Flatten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0D94C26-19A4-EB4E-B739-386AE65A1552}"/>
              </a:ext>
            </a:extLst>
          </p:cNvPr>
          <p:cNvSpPr/>
          <p:nvPr/>
        </p:nvSpPr>
        <p:spPr>
          <a:xfrm>
            <a:off x="6784938" y="2951467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FC2,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84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6C986FFC-10C0-A44B-BD4A-99FA282EF8A5}"/>
              </a:ext>
            </a:extLst>
          </p:cNvPr>
          <p:cNvCxnSpPr>
            <a:cxnSpLocks/>
          </p:cNvCxnSpPr>
          <p:nvPr/>
        </p:nvCxnSpPr>
        <p:spPr>
          <a:xfrm flipV="1">
            <a:off x="5298760" y="1038873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7982C2FE-57C3-D045-8962-964109A8C524}"/>
              </a:ext>
            </a:extLst>
          </p:cNvPr>
          <p:cNvCxnSpPr>
            <a:cxnSpLocks/>
          </p:cNvCxnSpPr>
          <p:nvPr/>
        </p:nvCxnSpPr>
        <p:spPr>
          <a:xfrm flipV="1">
            <a:off x="7521575" y="3261835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A57BA9C3-3FCE-774F-88E9-0D37BF0303AD}"/>
              </a:ext>
            </a:extLst>
          </p:cNvPr>
          <p:cNvCxnSpPr>
            <a:cxnSpLocks/>
          </p:cNvCxnSpPr>
          <p:nvPr/>
        </p:nvCxnSpPr>
        <p:spPr>
          <a:xfrm flipV="1">
            <a:off x="7521575" y="2708635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35E8BE68-DA45-074A-AF12-E91236204148}"/>
              </a:ext>
            </a:extLst>
          </p:cNvPr>
          <p:cNvSpPr/>
          <p:nvPr/>
        </p:nvSpPr>
        <p:spPr>
          <a:xfrm>
            <a:off x="6784938" y="2403832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FC3,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10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0BDF01F1-7FA3-5849-BBD5-DF0CA2CFB01D}"/>
              </a:ext>
            </a:extLst>
          </p:cNvPr>
          <p:cNvCxnSpPr>
            <a:cxnSpLocks/>
          </p:cNvCxnSpPr>
          <p:nvPr/>
        </p:nvCxnSpPr>
        <p:spPr>
          <a:xfrm flipV="1">
            <a:off x="7521575" y="2162440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9B58B4B-044E-3545-B713-D69DDF323CDE}"/>
              </a:ext>
            </a:extLst>
          </p:cNvPr>
          <p:cNvSpPr txBox="1"/>
          <p:nvPr/>
        </p:nvSpPr>
        <p:spPr>
          <a:xfrm>
            <a:off x="7198409" y="149316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类别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预测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60AAED5-B190-EC43-937D-3BD9825B11D9}"/>
              </a:ext>
            </a:extLst>
          </p:cNvPr>
          <p:cNvSpPr/>
          <p:nvPr/>
        </p:nvSpPr>
        <p:spPr>
          <a:xfrm>
            <a:off x="6791617" y="3515259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FC1,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120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F490624-AB97-B541-915E-51EB9178456E}"/>
              </a:ext>
            </a:extLst>
          </p:cNvPr>
          <p:cNvCxnSpPr>
            <a:cxnSpLocks/>
          </p:cNvCxnSpPr>
          <p:nvPr/>
        </p:nvCxnSpPr>
        <p:spPr>
          <a:xfrm flipV="1">
            <a:off x="7521574" y="3814497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9F07AE86-2A7F-4F4E-A16A-5ECE1D023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4247421" cy="85725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Recall:</a:t>
            </a:r>
            <a:r>
              <a:rPr kumimoji="1" lang="zh-CN" altLang="en-US" dirty="0"/>
              <a:t> 用表格</a:t>
            </a:r>
            <a:r>
              <a:rPr kumimoji="1" lang="zh-CN" altLang="en-US" b="1" dirty="0"/>
              <a:t>简写</a:t>
            </a:r>
            <a:r>
              <a:rPr kumimoji="1" lang="zh-CN" altLang="en-US" dirty="0"/>
              <a:t>表示网络架构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52592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39E1B89-6178-E34C-AB7D-B9098B38D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-US" altLang="zh-CN" dirty="0"/>
              <a:t>VGG</a:t>
            </a:r>
            <a:r>
              <a:rPr lang="zh-CN" altLang="en-US" dirty="0"/>
              <a:t>网络的搭建</a:t>
            </a:r>
            <a:endParaRPr lang="en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2397BF7-0809-5E45-88FA-9E3B4E68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65871"/>
            <a:ext cx="3704320" cy="3673451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8171DD4-2AAA-0A4D-AFD1-2BEC459BF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4008009" cy="2391262"/>
          </a:xfrm>
        </p:spPr>
        <p:txBody>
          <a:bodyPr/>
          <a:lstStyle/>
          <a:p>
            <a:r>
              <a:rPr kumimoji="1" lang="en-US" altLang="zh-CN" dirty="0"/>
              <a:t>VGG</a:t>
            </a:r>
            <a:r>
              <a:rPr kumimoji="1" lang="zh-CN" altLang="en-US" dirty="0"/>
              <a:t>网络架构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基本组件：卷积层，池化层，全连接层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采取模块堆叠形式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衍生不同模型，兼顾浅层与深层网络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FBC265-38A2-F44D-A8E4-21B583ACE2A1}"/>
              </a:ext>
            </a:extLst>
          </p:cNvPr>
          <p:cNvSpPr/>
          <p:nvPr/>
        </p:nvSpPr>
        <p:spPr>
          <a:xfrm>
            <a:off x="23360" y="4606901"/>
            <a:ext cx="9120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ct val="30000"/>
              </a:spcBef>
              <a:defRPr/>
            </a:pP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S. Karen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A. Zisserman, “Very deep convolutional networks for large-scale image recognition,”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Proc. International</a:t>
            </a:r>
            <a:r>
              <a: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2481873013"/>
      </p:ext>
    </p:extLst>
  </p:cSld>
  <p:clrMapOvr>
    <a:masterClrMapping/>
  </p:clrMapOvr>
  <p:transition spd="slow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39E1B89-6178-E34C-AB7D-B9098B38D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-US" altLang="zh-CN" dirty="0"/>
              <a:t>VGG</a:t>
            </a:r>
            <a:r>
              <a:rPr lang="zh-CN" altLang="en-US" dirty="0"/>
              <a:t>网络的搭建</a:t>
            </a:r>
            <a:endParaRPr lang="en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2397BF7-0809-5E45-88FA-9E3B4E68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65871"/>
            <a:ext cx="3704320" cy="3673451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8171DD4-2AAA-0A4D-AFD1-2BEC459BF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49"/>
            <a:ext cx="4008009" cy="210553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VGG</a:t>
            </a:r>
            <a:r>
              <a:rPr kumimoji="1" lang="zh-CN" altLang="en-US" dirty="0"/>
              <a:t>网络架构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以</a:t>
            </a:r>
            <a:r>
              <a:rPr kumimoji="1" lang="en-US" altLang="zh-CN" dirty="0"/>
              <a:t>A</a:t>
            </a:r>
            <a:r>
              <a:rPr kumimoji="1" lang="zh-CN" altLang="en-US" dirty="0"/>
              <a:t>架构为例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</a:t>
            </a:r>
            <a:r>
              <a:rPr kumimoji="1" lang="zh-CN" altLang="en-US" dirty="0"/>
              <a:t>架构有</a:t>
            </a:r>
            <a:r>
              <a:rPr kumimoji="1" lang="en-US" altLang="zh-CN" dirty="0"/>
              <a:t>11</a:t>
            </a:r>
            <a:r>
              <a:rPr kumimoji="1" lang="zh-CN" altLang="en-US" dirty="0"/>
              <a:t>个带有可学习权重的层所构成，即</a:t>
            </a:r>
            <a:r>
              <a:rPr kumimoji="1" lang="en-US" altLang="zh-CN" dirty="0"/>
              <a:t>8</a:t>
            </a:r>
            <a:r>
              <a:rPr kumimoji="1" lang="zh-CN" altLang="en-US" dirty="0"/>
              <a:t>个卷积层和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个全连接层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所有卷积层均为</a:t>
            </a:r>
            <a:r>
              <a:rPr kumimoji="1" lang="en-US" altLang="zh-CN" dirty="0"/>
              <a:t>3x3</a:t>
            </a:r>
            <a:r>
              <a:rPr kumimoji="1" lang="zh-CN" altLang="en-US" dirty="0"/>
              <a:t>卷积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FBC265-38A2-F44D-A8E4-21B583ACE2A1}"/>
              </a:ext>
            </a:extLst>
          </p:cNvPr>
          <p:cNvSpPr/>
          <p:nvPr/>
        </p:nvSpPr>
        <p:spPr>
          <a:xfrm>
            <a:off x="23360" y="4606901"/>
            <a:ext cx="9120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ct val="30000"/>
              </a:spcBef>
              <a:defRPr/>
            </a:pP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S. Karen</a:t>
            </a:r>
            <a:r>
              <a: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A. Zisserman, “Very deep convolutional networks for large-scale image recognition,”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Proc. International</a:t>
            </a:r>
            <a:r>
              <a: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lang="zh-CN" alt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2014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E05A0B4-8BFE-474E-9F8A-E2DD075A63D7}"/>
              </a:ext>
            </a:extLst>
          </p:cNvPr>
          <p:cNvSpPr/>
          <p:nvPr/>
        </p:nvSpPr>
        <p:spPr>
          <a:xfrm>
            <a:off x="4644221" y="886375"/>
            <a:ext cx="632774" cy="36529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70733D9-4D40-A44E-A3B1-5B4A9DFE66DD}"/>
              </a:ext>
            </a:extLst>
          </p:cNvPr>
          <p:cNvSpPr/>
          <p:nvPr/>
        </p:nvSpPr>
        <p:spPr>
          <a:xfrm>
            <a:off x="-100464" y="3531829"/>
            <a:ext cx="4565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kumimoji="1" lang="zh-CN" altLang="en-US" dirty="0"/>
              <a:t>思考：</a:t>
            </a:r>
            <a:r>
              <a:rPr kumimoji="1" lang="en-US" altLang="zh-CN" dirty="0"/>
              <a:t>C</a:t>
            </a:r>
            <a:r>
              <a:rPr kumimoji="1" lang="zh-CN" altLang="en-US" dirty="0"/>
              <a:t>架构中的</a:t>
            </a:r>
            <a:r>
              <a:rPr kumimoji="1" lang="en-US" altLang="zh-CN" dirty="0"/>
              <a:t>1x1</a:t>
            </a:r>
            <a:r>
              <a:rPr kumimoji="1" lang="zh-CN" altLang="en-US" dirty="0"/>
              <a:t>卷积目的是什么？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544114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CAE7699-CDEB-114B-BFAA-184F52B3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-US" altLang="zh-CN" dirty="0"/>
              <a:t>VGG</a:t>
            </a:r>
            <a:r>
              <a:rPr lang="zh-CN" altLang="en-US" dirty="0"/>
              <a:t>网络的搭建</a:t>
            </a:r>
            <a:endParaRPr lang="en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C531AAC-3FC4-904D-A35F-69ED120B2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3994150" cy="85725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VGG</a:t>
            </a:r>
            <a:r>
              <a:rPr kumimoji="1" lang="zh-CN" altLang="en-US" dirty="0"/>
              <a:t>代码的模块设计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网络架构抽象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1304B6-BAD6-554F-8B36-9F62DB01C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218" y="1054100"/>
            <a:ext cx="3235882" cy="32089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92458C-BE9D-5D49-9D55-1ABD69480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8" y="1600724"/>
            <a:ext cx="5493380" cy="7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65477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CAE7699-CDEB-114B-BFAA-184F52B3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-US" altLang="zh-CN" dirty="0"/>
              <a:t>VGG</a:t>
            </a:r>
            <a:r>
              <a:rPr lang="zh-CN" altLang="en-US" dirty="0"/>
              <a:t>网络的搭建</a:t>
            </a:r>
            <a:endParaRPr lang="en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C531AAC-3FC4-904D-A35F-69ED120B2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3994150" cy="41183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VGG</a:t>
            </a:r>
            <a:r>
              <a:rPr kumimoji="1" lang="zh-CN" altLang="en-US" dirty="0"/>
              <a:t>代码的模块设计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假设构建</a:t>
            </a:r>
            <a:r>
              <a:rPr kumimoji="1" lang="en-US" altLang="zh-CN" dirty="0"/>
              <a:t>A</a:t>
            </a:r>
            <a:r>
              <a:rPr kumimoji="1" lang="zh-CN" altLang="en-US" dirty="0"/>
              <a:t>架构模型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732F916-A1C7-5841-91D6-6B185316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379" y="704850"/>
            <a:ext cx="5493380" cy="79539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928C39D-163B-8C4C-ACE8-4B05BF3A7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90" y="1999118"/>
            <a:ext cx="7327123" cy="141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54319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CAE7699-CDEB-114B-BFAA-184F52B3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-US" altLang="zh-CN" dirty="0"/>
              <a:t>VGG</a:t>
            </a:r>
            <a:r>
              <a:rPr lang="zh-CN" altLang="en-US" dirty="0"/>
              <a:t>网络的搭建</a:t>
            </a:r>
            <a:endParaRPr lang="en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C531AAC-3FC4-904D-A35F-69ED120B2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5943600" cy="41183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VGG</a:t>
            </a:r>
            <a:r>
              <a:rPr kumimoji="1" lang="zh-CN" altLang="en-US" dirty="0"/>
              <a:t>代码的模块设计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假设构建</a:t>
            </a:r>
            <a:r>
              <a:rPr kumimoji="1" lang="en-US" altLang="zh-CN" dirty="0"/>
              <a:t>A</a:t>
            </a:r>
            <a:r>
              <a:rPr kumimoji="1" lang="zh-CN" altLang="en-US" dirty="0"/>
              <a:t>架构模型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通过调用</a:t>
            </a:r>
            <a:r>
              <a:rPr kumimoji="1" lang="en-US" altLang="zh-CN" dirty="0"/>
              <a:t>_</a:t>
            </a:r>
            <a:r>
              <a:rPr kumimoji="1" lang="en-US" altLang="zh-CN" dirty="0" err="1"/>
              <a:t>vgg</a:t>
            </a:r>
            <a:r>
              <a:rPr kumimoji="1" lang="en-US" altLang="zh-CN" dirty="0"/>
              <a:t>()</a:t>
            </a:r>
            <a:r>
              <a:rPr kumimoji="1" lang="zh-CN" altLang="en-US" dirty="0"/>
              <a:t>函数，传递相应架构编号“</a:t>
            </a:r>
            <a:r>
              <a:rPr kumimoji="1" lang="en-US" altLang="zh-CN" dirty="0"/>
              <a:t>A</a:t>
            </a:r>
            <a:r>
              <a:rPr kumimoji="1" lang="zh-CN" altLang="en-US" dirty="0"/>
              <a:t>”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732F916-A1C7-5841-91D6-6B185316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379" y="704850"/>
            <a:ext cx="5493380" cy="79539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928C39D-163B-8C4C-ACE8-4B05BF3A7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90" y="1999118"/>
            <a:ext cx="7327123" cy="141597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13366F6-4F8D-584B-95F4-318F9B8F0A3E}"/>
              </a:ext>
            </a:extLst>
          </p:cNvPr>
          <p:cNvSpPr/>
          <p:nvPr/>
        </p:nvSpPr>
        <p:spPr>
          <a:xfrm>
            <a:off x="1856721" y="3132512"/>
            <a:ext cx="3469135" cy="2843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704832"/>
      </p:ext>
    </p:extLst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CAE7699-CDEB-114B-BFAA-184F52B3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-US" altLang="zh-CN" dirty="0"/>
              <a:t>VGG</a:t>
            </a:r>
            <a:r>
              <a:rPr lang="zh-CN" altLang="en-US" dirty="0"/>
              <a:t>网络的搭建</a:t>
            </a:r>
            <a:endParaRPr lang="en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C531AAC-3FC4-904D-A35F-69ED120B2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786559" cy="41183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VGG</a:t>
            </a:r>
            <a:r>
              <a:rPr kumimoji="1" lang="zh-CN" altLang="en-US" dirty="0"/>
              <a:t>代码的模块设计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假设构建</a:t>
            </a:r>
            <a:r>
              <a:rPr kumimoji="1" lang="en-US" altLang="zh-CN" dirty="0"/>
              <a:t>A</a:t>
            </a:r>
            <a:r>
              <a:rPr kumimoji="1" lang="zh-CN" altLang="en-US" dirty="0"/>
              <a:t>架构模型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通过调用</a:t>
            </a:r>
            <a:r>
              <a:rPr kumimoji="1" lang="en-US" altLang="zh-CN" dirty="0"/>
              <a:t>_</a:t>
            </a:r>
            <a:r>
              <a:rPr kumimoji="1" lang="en-US" altLang="zh-CN" dirty="0" err="1"/>
              <a:t>vgg</a:t>
            </a:r>
            <a:r>
              <a:rPr kumimoji="1" lang="en-US" altLang="zh-CN" dirty="0"/>
              <a:t>()</a:t>
            </a:r>
            <a:r>
              <a:rPr kumimoji="1" lang="zh-CN" altLang="en-US" dirty="0"/>
              <a:t>函数，传递相应架构编号“</a:t>
            </a:r>
            <a:r>
              <a:rPr kumimoji="1" lang="en-US" altLang="zh-CN" dirty="0"/>
              <a:t>A</a:t>
            </a:r>
            <a:r>
              <a:rPr kumimoji="1" lang="zh-CN" altLang="en-US" dirty="0"/>
              <a:t>”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</a:t>
            </a:r>
            <a:r>
              <a:rPr kumimoji="1" lang="en-US" altLang="zh-CN" dirty="0"/>
              <a:t>_</a:t>
            </a:r>
            <a:r>
              <a:rPr kumimoji="1" lang="en-US" altLang="zh-CN" dirty="0" err="1"/>
              <a:t>vgg</a:t>
            </a:r>
            <a:r>
              <a:rPr kumimoji="1" lang="en-US" altLang="zh-CN" dirty="0"/>
              <a:t>()</a:t>
            </a:r>
            <a:r>
              <a:rPr kumimoji="1" lang="zh-CN" altLang="en-US" dirty="0"/>
              <a:t>函数中，根据字典</a:t>
            </a:r>
            <a:r>
              <a:rPr kumimoji="1" lang="en-US" altLang="zh-CN" dirty="0" err="1"/>
              <a:t>cfgs</a:t>
            </a:r>
            <a:r>
              <a:rPr kumimoji="1" lang="en-US" altLang="zh-CN" dirty="0"/>
              <a:t>[”A”]</a:t>
            </a:r>
            <a:r>
              <a:rPr kumimoji="1" lang="zh-CN" altLang="en-US" dirty="0"/>
              <a:t>，获取具体网络架构，即</a:t>
            </a:r>
            <a:endParaRPr kumimoji="1" lang="en-US" altLang="zh-CN" dirty="0"/>
          </a:p>
          <a:p>
            <a:pPr marL="457200" lvl="1" indent="0">
              <a:buNone/>
            </a:pPr>
            <a:r>
              <a:rPr lang="en" altLang="zh-CN" dirty="0"/>
              <a:t>[64, 'M', 128, 'M', 256, 256, 'M', 512, 512, 'M', 512, 512, 'M']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732F916-A1C7-5841-91D6-6B185316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379" y="704850"/>
            <a:ext cx="5493380" cy="7953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3F9670-0430-2345-A606-041FC2F7E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00" y="2844072"/>
            <a:ext cx="7538565" cy="15983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73AF041-28CD-704A-9125-680C65AFBD5E}"/>
              </a:ext>
            </a:extLst>
          </p:cNvPr>
          <p:cNvSpPr/>
          <p:nvPr/>
        </p:nvSpPr>
        <p:spPr>
          <a:xfrm>
            <a:off x="1326228" y="3350663"/>
            <a:ext cx="4544080" cy="2214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987366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CAE7699-CDEB-114B-BFAA-184F52B3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-US" altLang="zh-CN" dirty="0"/>
              <a:t>VGG</a:t>
            </a:r>
            <a:r>
              <a:rPr lang="zh-CN" altLang="en-US" dirty="0"/>
              <a:t>网络的搭建</a:t>
            </a:r>
            <a:endParaRPr lang="en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C531AAC-3FC4-904D-A35F-69ED120B2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786559" cy="41183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VGG</a:t>
            </a:r>
            <a:r>
              <a:rPr kumimoji="1" lang="zh-CN" altLang="en-US" dirty="0"/>
              <a:t>代码的模块设计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</a:t>
            </a:r>
            <a:r>
              <a:rPr kumimoji="1" lang="en-US" altLang="zh-CN" dirty="0" err="1"/>
              <a:t>make_layers</a:t>
            </a:r>
            <a:r>
              <a:rPr kumimoji="1" lang="zh-CN" altLang="en-US" dirty="0"/>
              <a:t>函数中，解析网络架构 </a:t>
            </a:r>
            <a:r>
              <a:rPr lang="en" altLang="zh-CN" dirty="0"/>
              <a:t>[64, ‘M’, 128, ‘M’, 256, 256, ‘M’, 512, 512, ‘M’, 512, 512, ‘M‘]</a:t>
            </a:r>
            <a:r>
              <a:rPr lang="zh-CN" altLang="en-US" dirty="0"/>
              <a:t>，搭建网络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C883D4-60D4-5547-82D7-FB63D0D5A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21" y="2024980"/>
            <a:ext cx="6742827" cy="273902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AD09DC6-8A7A-5A4C-A2E2-69148E94FA70}"/>
              </a:ext>
            </a:extLst>
          </p:cNvPr>
          <p:cNvSpPr/>
          <p:nvPr/>
        </p:nvSpPr>
        <p:spPr>
          <a:xfrm>
            <a:off x="1361128" y="2571750"/>
            <a:ext cx="4746505" cy="19374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118805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DC864F60-29F5-8541-BC0B-658FBD927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8"/>
          <a:stretch/>
        </p:blipFill>
        <p:spPr bwMode="auto">
          <a:xfrm>
            <a:off x="754390" y="1271587"/>
            <a:ext cx="7418642" cy="297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61FC4BF7-8F7E-104F-AA01-83A1D160B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2072065355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CAE7699-CDEB-114B-BFAA-184F52B3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-US" altLang="zh-CN" dirty="0"/>
              <a:t>VGG</a:t>
            </a:r>
            <a:r>
              <a:rPr lang="zh-CN" altLang="en-US" dirty="0"/>
              <a:t>网络的搭建</a:t>
            </a:r>
            <a:endParaRPr lang="en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C531AAC-3FC4-904D-A35F-69ED120B2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786559" cy="41183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VGG</a:t>
            </a:r>
            <a:r>
              <a:rPr kumimoji="1" lang="zh-CN" altLang="en-US" dirty="0"/>
              <a:t>代码的模块设计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nn.Sequencial</a:t>
            </a:r>
            <a:r>
              <a:rPr kumimoji="1" lang="zh-CN" altLang="en-US" dirty="0"/>
              <a:t>（）将网络部分层组合成一个网络</a:t>
            </a:r>
            <a:r>
              <a:rPr kumimoji="1" lang="en-US" altLang="zh-CN" dirty="0"/>
              <a:t>module</a:t>
            </a:r>
            <a:r>
              <a:rPr kumimoji="1" lang="zh-CN" altLang="en-US" dirty="0"/>
              <a:t>，以同网络其他部分进行拼接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C883D4-60D4-5547-82D7-FB63D0D5A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85" y="1904136"/>
            <a:ext cx="6742827" cy="273902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AD09DC6-8A7A-5A4C-A2E2-69148E94FA70}"/>
              </a:ext>
            </a:extLst>
          </p:cNvPr>
          <p:cNvSpPr/>
          <p:nvPr/>
        </p:nvSpPr>
        <p:spPr>
          <a:xfrm>
            <a:off x="1912561" y="4393665"/>
            <a:ext cx="1563555" cy="2416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801865"/>
      </p:ext>
    </p:extLst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47F8140F-75BD-2F43-8939-0B59CA0A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704850"/>
            <a:ext cx="3874459" cy="1573854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2CAE7699-CDEB-114B-BFAA-184F52B3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-US" altLang="zh-CN" dirty="0"/>
              <a:t>VGG</a:t>
            </a:r>
            <a:r>
              <a:rPr lang="zh-CN" altLang="en-US" dirty="0"/>
              <a:t>网络的搭建</a:t>
            </a:r>
            <a:endParaRPr lang="en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C531AAC-3FC4-904D-A35F-69ED120B2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786559" cy="41183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VGG</a:t>
            </a:r>
            <a:r>
              <a:rPr kumimoji="1" lang="zh-CN" altLang="en-US" dirty="0"/>
              <a:t>代码的模块设计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0822B3-0395-AB4B-954D-F4276D0E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57" y="1326229"/>
            <a:ext cx="3211801" cy="34263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4537D9E-D3C3-E242-A6A9-2984C0378261}"/>
              </a:ext>
            </a:extLst>
          </p:cNvPr>
          <p:cNvSpPr/>
          <p:nvPr/>
        </p:nvSpPr>
        <p:spPr>
          <a:xfrm>
            <a:off x="1172665" y="1912563"/>
            <a:ext cx="1563555" cy="2308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6A29DE-E467-3F49-8302-05A72F70C5DA}"/>
              </a:ext>
            </a:extLst>
          </p:cNvPr>
          <p:cNvSpPr/>
          <p:nvPr/>
        </p:nvSpPr>
        <p:spPr>
          <a:xfrm>
            <a:off x="1172665" y="2671992"/>
            <a:ext cx="1563555" cy="2308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3F03CC8-E689-B74E-A2FC-533138BE65C2}"/>
              </a:ext>
            </a:extLst>
          </p:cNvPr>
          <p:cNvCxnSpPr>
            <a:cxnSpLocks/>
          </p:cNvCxnSpPr>
          <p:nvPr/>
        </p:nvCxnSpPr>
        <p:spPr>
          <a:xfrm>
            <a:off x="2736220" y="2031225"/>
            <a:ext cx="2302861" cy="1328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A5D9849-3386-D74D-9CBD-B78122568672}"/>
              </a:ext>
            </a:extLst>
          </p:cNvPr>
          <p:cNvCxnSpPr>
            <a:cxnSpLocks/>
          </p:cNvCxnSpPr>
          <p:nvPr/>
        </p:nvCxnSpPr>
        <p:spPr>
          <a:xfrm flipV="1">
            <a:off x="2736220" y="2257739"/>
            <a:ext cx="2302861" cy="5413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27AFF822-5FD0-BE49-9076-E1C5FAE09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577" y="2351797"/>
            <a:ext cx="2497498" cy="247668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E659C0D4-2A0D-D240-A191-4335476DA7A1}"/>
              </a:ext>
            </a:extLst>
          </p:cNvPr>
          <p:cNvSpPr/>
          <p:nvPr/>
        </p:nvSpPr>
        <p:spPr>
          <a:xfrm>
            <a:off x="5399764" y="2528391"/>
            <a:ext cx="386784" cy="18551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339469-E418-DD43-81C3-A794564DB32F}"/>
              </a:ext>
            </a:extLst>
          </p:cNvPr>
          <p:cNvSpPr/>
          <p:nvPr/>
        </p:nvSpPr>
        <p:spPr>
          <a:xfrm>
            <a:off x="3494817" y="308663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kumimoji="1" lang="zh-CN" altLang="en-US" dirty="0"/>
              <a:t>卷积部分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81821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CAE7699-CDEB-114B-BFAA-184F52B3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-US" altLang="zh-CN" dirty="0"/>
              <a:t>VGG</a:t>
            </a:r>
            <a:r>
              <a:rPr lang="zh-CN" altLang="en-US" dirty="0"/>
              <a:t>网络的搭建</a:t>
            </a:r>
            <a:endParaRPr lang="en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C531AAC-3FC4-904D-A35F-69ED120B2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786559" cy="41183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VGG</a:t>
            </a:r>
            <a:r>
              <a:rPr kumimoji="1" lang="zh-CN" altLang="en-US" dirty="0"/>
              <a:t>代码的模块设计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0822B3-0395-AB4B-954D-F4276D0E9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57" y="1326229"/>
            <a:ext cx="3211801" cy="342638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86A29DE-E467-3F49-8302-05A72F70C5DA}"/>
              </a:ext>
            </a:extLst>
          </p:cNvPr>
          <p:cNvSpPr/>
          <p:nvPr/>
        </p:nvSpPr>
        <p:spPr>
          <a:xfrm>
            <a:off x="1179646" y="2884440"/>
            <a:ext cx="2470974" cy="14399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A5D9849-3386-D74D-9CBD-B7812256867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650620" y="3643640"/>
            <a:ext cx="2358091" cy="9614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27AFF822-5FD0-BE49-9076-E1C5FAE09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577" y="2351797"/>
            <a:ext cx="2497498" cy="247668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E659C0D4-2A0D-D240-A191-4335476DA7A1}"/>
              </a:ext>
            </a:extLst>
          </p:cNvPr>
          <p:cNvSpPr/>
          <p:nvPr/>
        </p:nvSpPr>
        <p:spPr>
          <a:xfrm>
            <a:off x="6008711" y="4381789"/>
            <a:ext cx="1001036" cy="4466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DE3A8C-85B3-BB42-9D15-FA825F2AF091}"/>
              </a:ext>
            </a:extLst>
          </p:cNvPr>
          <p:cNvSpPr/>
          <p:nvPr/>
        </p:nvSpPr>
        <p:spPr>
          <a:xfrm>
            <a:off x="5171693" y="146882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kumimoji="1" lang="zh-CN" altLang="en-US" dirty="0"/>
              <a:t>池化与全连接部分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8810575"/>
      </p:ext>
    </p:extLst>
  </p:cSld>
  <p:clrMapOvr>
    <a:masterClrMapping/>
  </p:clrMapOvr>
  <p:transition spd="slow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08428F8D-66A0-D742-98A9-9A14BDE04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987" y="1001744"/>
            <a:ext cx="5036182" cy="78708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2CAE7699-CDEB-114B-BFAA-184F52B3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-US" altLang="zh-CN" dirty="0"/>
              <a:t>VGG</a:t>
            </a:r>
            <a:r>
              <a:rPr lang="zh-CN" altLang="en-US" dirty="0"/>
              <a:t>网络的搭建</a:t>
            </a:r>
            <a:endParaRPr lang="en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C531AAC-3FC4-904D-A35F-69ED120B2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786559" cy="41183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VGG</a:t>
            </a:r>
            <a:r>
              <a:rPr kumimoji="1" lang="zh-CN" altLang="en-US" dirty="0"/>
              <a:t>代码的模块设计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0822B3-0395-AB4B-954D-F4276D0E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57" y="1326229"/>
            <a:ext cx="3211801" cy="342638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86A29DE-E467-3F49-8302-05A72F70C5DA}"/>
              </a:ext>
            </a:extLst>
          </p:cNvPr>
          <p:cNvSpPr/>
          <p:nvPr/>
        </p:nvSpPr>
        <p:spPr>
          <a:xfrm>
            <a:off x="1179646" y="2884441"/>
            <a:ext cx="2470974" cy="1519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247359-062E-F148-8B2B-76C6EE91541A}"/>
              </a:ext>
            </a:extLst>
          </p:cNvPr>
          <p:cNvSpPr/>
          <p:nvPr/>
        </p:nvSpPr>
        <p:spPr>
          <a:xfrm>
            <a:off x="1179646" y="3150667"/>
            <a:ext cx="2470974" cy="1519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8898BF7-CB1B-7146-82F9-F8A517422FE8}"/>
              </a:ext>
            </a:extLst>
          </p:cNvPr>
          <p:cNvCxnSpPr>
            <a:cxnSpLocks/>
          </p:cNvCxnSpPr>
          <p:nvPr/>
        </p:nvCxnSpPr>
        <p:spPr>
          <a:xfrm flipV="1">
            <a:off x="3650620" y="1761224"/>
            <a:ext cx="1256427" cy="12027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FF4FFB15-8967-234C-AEA6-22B34BDAD55B}"/>
              </a:ext>
            </a:extLst>
          </p:cNvPr>
          <p:cNvSpPr/>
          <p:nvPr/>
        </p:nvSpPr>
        <p:spPr>
          <a:xfrm>
            <a:off x="4298167" y="1854489"/>
            <a:ext cx="4104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kumimoji="1" lang="zh-CN" altLang="en-US" dirty="0"/>
              <a:t>将输入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  <a:r>
              <a:rPr kumimoji="1" lang="zh-CN" altLang="en-US" dirty="0"/>
              <a:t>池化为指定大小</a:t>
            </a:r>
            <a:endParaRPr kumimoji="1" lang="en-US" altLang="zh-CN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FD2946-F153-3641-873D-895F64CBBC7D}"/>
              </a:ext>
            </a:extLst>
          </p:cNvPr>
          <p:cNvSpPr/>
          <p:nvPr/>
        </p:nvSpPr>
        <p:spPr>
          <a:xfrm>
            <a:off x="3368644" y="3058545"/>
            <a:ext cx="4474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kumimoji="1" lang="zh-CN" altLang="en-US" dirty="0"/>
              <a:t>根据被池化后的大小，构建全连接层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2119625"/>
      </p:ext>
    </p:extLst>
  </p:cSld>
  <p:clrMapOvr>
    <a:masterClrMapping/>
  </p:clrMapOvr>
  <p:transition spd="slow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CAE7699-CDEB-114B-BFAA-184F52B3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-US" altLang="zh-CN" dirty="0"/>
              <a:t>VGG</a:t>
            </a:r>
            <a:r>
              <a:rPr lang="zh-CN" altLang="en-US" dirty="0"/>
              <a:t>网络的搭建</a:t>
            </a:r>
            <a:endParaRPr lang="en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C531AAC-3FC4-904D-A35F-69ED120B2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786559" cy="41183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VGG</a:t>
            </a:r>
            <a:r>
              <a:rPr kumimoji="1" lang="zh-CN" altLang="en-US" dirty="0"/>
              <a:t>代码的模块设计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0822B3-0395-AB4B-954D-F4276D0E9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57" y="1326229"/>
            <a:ext cx="3211801" cy="342638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EFEE5AC-0574-F749-A6A5-01219C5A7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2" r="23150"/>
          <a:stretch/>
        </p:blipFill>
        <p:spPr>
          <a:xfrm>
            <a:off x="4323253" y="2183373"/>
            <a:ext cx="4153190" cy="138992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63895E6-A727-A142-9EB4-DA32391944E9}"/>
              </a:ext>
            </a:extLst>
          </p:cNvPr>
          <p:cNvSpPr/>
          <p:nvPr/>
        </p:nvSpPr>
        <p:spPr>
          <a:xfrm>
            <a:off x="4850478" y="1699741"/>
            <a:ext cx="2451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kumimoji="1" lang="en-US" altLang="zh-CN" dirty="0"/>
              <a:t>VGG</a:t>
            </a:r>
            <a:r>
              <a:rPr kumimoji="1" lang="zh-CN" altLang="en-US" dirty="0"/>
              <a:t>网络前馈计算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8101901"/>
      </p:ext>
    </p:extLst>
  </p:cSld>
  <p:clrMapOvr>
    <a:masterClrMapping/>
  </p:clrMapOvr>
  <p:transition spd="slow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CAE7699-CDEB-114B-BFAA-184F52B3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-US" altLang="zh-CN" dirty="0"/>
              <a:t>VGG</a:t>
            </a:r>
            <a:r>
              <a:rPr lang="zh-CN" altLang="en-US" dirty="0"/>
              <a:t>网络的搭建</a:t>
            </a:r>
            <a:endParaRPr lang="en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C531AAC-3FC4-904D-A35F-69ED120B2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3994150" cy="85725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VGG</a:t>
            </a:r>
            <a:r>
              <a:rPr kumimoji="1" lang="zh-CN" altLang="en-US" dirty="0"/>
              <a:t>代码的模块设计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1304B6-BAD6-554F-8B36-9F62DB01C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099" y="1115153"/>
            <a:ext cx="3235882" cy="32089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0C88D6-98D3-BB46-A0AD-CDB206A64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57" y="1306565"/>
            <a:ext cx="5050097" cy="29377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71CCAC6-F6D9-FA4D-B580-71BF82681926}"/>
              </a:ext>
            </a:extLst>
          </p:cNvPr>
          <p:cNvSpPr txBox="1"/>
          <p:nvPr/>
        </p:nvSpPr>
        <p:spPr>
          <a:xfrm>
            <a:off x="1577515" y="1304893"/>
            <a:ext cx="3782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FFFF00"/>
                </a:solidFill>
              </a:rPr>
              <a:t>VGG</a:t>
            </a:r>
            <a:r>
              <a:rPr kumimoji="1" lang="zh-CN" altLang="en-US" sz="1400" dirty="0">
                <a:solidFill>
                  <a:srgbClr val="FFFF00"/>
                </a:solidFill>
              </a:rPr>
              <a:t>模型类，整合卷积</a:t>
            </a:r>
            <a:r>
              <a:rPr kumimoji="1" lang="en-US" altLang="zh-CN" sz="1400" dirty="0">
                <a:solidFill>
                  <a:srgbClr val="FFFF00"/>
                </a:solidFill>
              </a:rPr>
              <a:t>module</a:t>
            </a:r>
            <a:r>
              <a:rPr kumimoji="1" lang="zh-CN" altLang="en-US" sz="1400" dirty="0">
                <a:solidFill>
                  <a:srgbClr val="FFFF00"/>
                </a:solidFill>
              </a:rPr>
              <a:t>和全连接</a:t>
            </a:r>
            <a:r>
              <a:rPr kumimoji="1" lang="en-US" altLang="zh-CN" sz="1400" dirty="0">
                <a:solidFill>
                  <a:srgbClr val="FFFF00"/>
                </a:solidFill>
              </a:rPr>
              <a:t>module</a:t>
            </a:r>
            <a:endParaRPr kumimoji="1" lang="zh-CN" altLang="en-US" sz="1400" dirty="0">
              <a:solidFill>
                <a:srgbClr val="FFFF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38E1F4-E07A-5B46-AA03-A5F58B3B873F}"/>
              </a:ext>
            </a:extLst>
          </p:cNvPr>
          <p:cNvSpPr txBox="1"/>
          <p:nvPr/>
        </p:nvSpPr>
        <p:spPr>
          <a:xfrm>
            <a:off x="2311813" y="1773476"/>
            <a:ext cx="2717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FF00"/>
                </a:solidFill>
              </a:rPr>
              <a:t>根据网络配置，搭建卷积</a:t>
            </a:r>
            <a:r>
              <a:rPr kumimoji="1" lang="en-US" altLang="zh-CN" sz="1400" dirty="0">
                <a:solidFill>
                  <a:srgbClr val="FFFF00"/>
                </a:solidFill>
              </a:rPr>
              <a:t>module</a:t>
            </a:r>
            <a:endParaRPr kumimoji="1" lang="zh-CN" altLang="en-US" sz="1400" dirty="0">
              <a:solidFill>
                <a:srgbClr val="FFFF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69BE23-6524-C94E-8380-1B49036BA25C}"/>
              </a:ext>
            </a:extLst>
          </p:cNvPr>
          <p:cNvSpPr txBox="1"/>
          <p:nvPr/>
        </p:nvSpPr>
        <p:spPr>
          <a:xfrm>
            <a:off x="572592" y="2559330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FF00"/>
                </a:solidFill>
              </a:rPr>
              <a:t>各种网络配置构成的字典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AFECFF-80DE-9446-8176-7B420DC85CD8}"/>
              </a:ext>
            </a:extLst>
          </p:cNvPr>
          <p:cNvSpPr txBox="1"/>
          <p:nvPr/>
        </p:nvSpPr>
        <p:spPr>
          <a:xfrm>
            <a:off x="572592" y="3004515"/>
            <a:ext cx="2667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FF00"/>
                </a:solidFill>
              </a:rPr>
              <a:t>根据给定参数，实例化</a:t>
            </a:r>
            <a:r>
              <a:rPr kumimoji="1" lang="en-US" altLang="zh-CN" sz="1400" dirty="0">
                <a:solidFill>
                  <a:srgbClr val="FFFF00"/>
                </a:solidFill>
              </a:rPr>
              <a:t>VGG</a:t>
            </a:r>
            <a:r>
              <a:rPr kumimoji="1" lang="zh-CN" altLang="en-US" sz="1400" dirty="0">
                <a:solidFill>
                  <a:srgbClr val="FFFF00"/>
                </a:solidFill>
              </a:rPr>
              <a:t>网络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8184DF2-CBEA-FF47-92E2-25B14A1FCAFE}"/>
              </a:ext>
            </a:extLst>
          </p:cNvPr>
          <p:cNvSpPr txBox="1"/>
          <p:nvPr/>
        </p:nvSpPr>
        <p:spPr>
          <a:xfrm>
            <a:off x="3388293" y="3936560"/>
            <a:ext cx="1336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FF00"/>
                </a:solidFill>
              </a:rPr>
              <a:t>创建网络</a:t>
            </a:r>
            <a:r>
              <a:rPr kumimoji="1" lang="en-US" altLang="zh-CN" sz="1400" dirty="0">
                <a:solidFill>
                  <a:srgbClr val="FFFF00"/>
                </a:solidFill>
              </a:rPr>
              <a:t>vgg11</a:t>
            </a:r>
            <a:endParaRPr kumimoji="1" lang="zh-CN" alt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62802"/>
      </p:ext>
    </p:extLst>
  </p:cSld>
  <p:clrMapOvr>
    <a:masterClrMapping/>
  </p:clrMapOvr>
  <p:transition spd="slow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5426" y="1091178"/>
            <a:ext cx="384892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数据加载与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DataLoader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VGG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网络的搭建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模型训练与测试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图像识别大作业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09594" y="163236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285C2D4-1734-D84F-BD33-D79F098E43AF}"/>
              </a:ext>
            </a:extLst>
          </p:cNvPr>
          <p:cNvSpPr/>
          <p:nvPr/>
        </p:nvSpPr>
        <p:spPr>
          <a:xfrm>
            <a:off x="3909594" y="12357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DA8B04D-843E-2845-94BB-5D045FDA636F}"/>
              </a:ext>
            </a:extLst>
          </p:cNvPr>
          <p:cNvSpPr/>
          <p:nvPr/>
        </p:nvSpPr>
        <p:spPr>
          <a:xfrm>
            <a:off x="3909594" y="244717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96A9C9F-81AD-5E4B-8CFD-81A221EFCF27}"/>
              </a:ext>
            </a:extLst>
          </p:cNvPr>
          <p:cNvSpPr/>
          <p:nvPr/>
        </p:nvSpPr>
        <p:spPr>
          <a:xfrm>
            <a:off x="3909594" y="205056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59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1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CAE7699-CDEB-114B-BFAA-184F52B3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模型训练与测试</a:t>
            </a:r>
            <a:endParaRPr lang="en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A99D00D-0C95-5C4B-87DB-78C8E17F91F5}"/>
              </a:ext>
            </a:extLst>
          </p:cNvPr>
          <p:cNvSpPr txBox="1"/>
          <p:nvPr/>
        </p:nvSpPr>
        <p:spPr>
          <a:xfrm>
            <a:off x="424721" y="4104077"/>
            <a:ext cx="352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从</a:t>
            </a:r>
            <a:r>
              <a:rPr kumimoji="1" lang="en-US" altLang="zh-CN" dirty="0" err="1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torchvision</a:t>
            </a:r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导入模型创建函数</a:t>
            </a:r>
            <a:endParaRPr kumimoji="1"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5F4B8F8-C13B-BA42-845A-5A18B882E0DC}"/>
              </a:ext>
            </a:extLst>
          </p:cNvPr>
          <p:cNvSpPr txBox="1"/>
          <p:nvPr/>
        </p:nvSpPr>
        <p:spPr>
          <a:xfrm>
            <a:off x="5706419" y="4201562"/>
            <a:ext cx="239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模型创建</a:t>
            </a:r>
            <a:endParaRPr kumimoji="1"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E9B337-D24B-514E-AF92-1712C4717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21" y="1956131"/>
            <a:ext cx="3761659" cy="132120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F336053-76A2-9449-AC3B-DC19768B8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484" y="2294994"/>
            <a:ext cx="4513250" cy="5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4780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CAE7699-CDEB-114B-BFAA-184F52B3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模型训练与测试</a:t>
            </a:r>
            <a:endParaRPr lang="en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A99D00D-0C95-5C4B-87DB-78C8E17F91F5}"/>
              </a:ext>
            </a:extLst>
          </p:cNvPr>
          <p:cNvSpPr txBox="1"/>
          <p:nvPr/>
        </p:nvSpPr>
        <p:spPr>
          <a:xfrm>
            <a:off x="2609508" y="4253984"/>
            <a:ext cx="352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模型训练</a:t>
            </a:r>
            <a:endParaRPr kumimoji="1"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2B497F-AC17-CF43-B5AA-E57BD1F7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32" y="986170"/>
            <a:ext cx="5391531" cy="31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893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D3FCD7-39DA-0E4D-9361-3DA5F56F0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49" y="1599542"/>
            <a:ext cx="4616353" cy="3126941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7D48AE6-841C-DA4D-BF93-31F5AA22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模型训练与测试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56D40A8-E875-9C47-AF1C-0969BE3A5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5632450" cy="85725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模型测试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获取测试集的分类准确率</a:t>
            </a:r>
            <a:endParaRPr kumimoji="1"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3A25491-C95F-A146-BF34-2E7CEEFDA239}"/>
              </a:ext>
            </a:extLst>
          </p:cNvPr>
          <p:cNvSpPr/>
          <p:nvPr/>
        </p:nvSpPr>
        <p:spPr>
          <a:xfrm>
            <a:off x="2078807" y="2185560"/>
            <a:ext cx="1488563" cy="1697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F027DD-E895-744F-B86E-74EB69DA51E3}"/>
              </a:ext>
            </a:extLst>
          </p:cNvPr>
          <p:cNvSpPr txBox="1"/>
          <p:nvPr/>
        </p:nvSpPr>
        <p:spPr>
          <a:xfrm>
            <a:off x="711972" y="2093740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</a:rPr>
              <a:t>停止参数的</a:t>
            </a:r>
            <a:endParaRPr kumimoji="1" lang="en-US" altLang="zh-CN" sz="1400" dirty="0">
              <a:solidFill>
                <a:srgbClr val="C00000"/>
              </a:solidFill>
            </a:endParaRPr>
          </a:p>
          <a:p>
            <a:r>
              <a:rPr kumimoji="1" lang="zh-CN" altLang="en-US" sz="1400" dirty="0">
                <a:solidFill>
                  <a:srgbClr val="C00000"/>
                </a:solidFill>
              </a:rPr>
              <a:t>梯度计算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A3ABD7-CE04-F84E-9E39-E79CCF0CB3D0}"/>
              </a:ext>
            </a:extLst>
          </p:cNvPr>
          <p:cNvSpPr/>
          <p:nvPr/>
        </p:nvSpPr>
        <p:spPr>
          <a:xfrm>
            <a:off x="2528626" y="3629818"/>
            <a:ext cx="2932611" cy="1697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69F740-94F3-9343-9093-46FD91B0DE81}"/>
              </a:ext>
            </a:extLst>
          </p:cNvPr>
          <p:cNvSpPr txBox="1"/>
          <p:nvPr/>
        </p:nvSpPr>
        <p:spPr>
          <a:xfrm>
            <a:off x="5567276" y="358176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00B050"/>
                </a:solidFill>
              </a:rPr>
              <a:t>获取预测类别</a:t>
            </a:r>
          </a:p>
        </p:txBody>
      </p:sp>
    </p:spTree>
    <p:extLst>
      <p:ext uri="{BB962C8B-B14F-4D97-AF65-F5344CB8AC3E}">
        <p14:creationId xmlns:p14="http://schemas.microsoft.com/office/powerpoint/2010/main" val="609271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DAC997-8264-924D-8930-FD145D6A3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571"/>
          <a:stretch/>
        </p:blipFill>
        <p:spPr>
          <a:xfrm>
            <a:off x="517270" y="971632"/>
            <a:ext cx="2913399" cy="355535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FE45FF1-E3F5-8C4B-ADE8-5DB47C705DDF}"/>
              </a:ext>
            </a:extLst>
          </p:cNvPr>
          <p:cNvSpPr txBox="1"/>
          <p:nvPr/>
        </p:nvSpPr>
        <p:spPr>
          <a:xfrm>
            <a:off x="4607277" y="426873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(N,3,32,32)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0CE4E0-16B3-F64B-9F98-45857A7238A8}"/>
              </a:ext>
            </a:extLst>
          </p:cNvPr>
          <p:cNvSpPr/>
          <p:nvPr/>
        </p:nvSpPr>
        <p:spPr>
          <a:xfrm>
            <a:off x="4418490" y="3484064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5x5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conv,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5585A79-4C09-0044-872D-A7F2951889D0}"/>
              </a:ext>
            </a:extLst>
          </p:cNvPr>
          <p:cNvSpPr/>
          <p:nvPr/>
        </p:nvSpPr>
        <p:spPr>
          <a:xfrm>
            <a:off x="4750029" y="4002434"/>
            <a:ext cx="798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输入 </a:t>
            </a:r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1095591-D23E-F843-9A25-62D8D23336C1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5156018" y="3783302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2A200F5E-6E01-7B48-BCED-45A988018C3D}"/>
              </a:ext>
            </a:extLst>
          </p:cNvPr>
          <p:cNvSpPr/>
          <p:nvPr/>
        </p:nvSpPr>
        <p:spPr>
          <a:xfrm>
            <a:off x="4418490" y="2366929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5x5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conv,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16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5D38852-D714-A84F-9719-DD8A2E823D2F}"/>
              </a:ext>
            </a:extLst>
          </p:cNvPr>
          <p:cNvCxnSpPr>
            <a:cxnSpLocks/>
          </p:cNvCxnSpPr>
          <p:nvPr/>
        </p:nvCxnSpPr>
        <p:spPr>
          <a:xfrm flipV="1">
            <a:off x="5149339" y="3242672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551FC75-A947-934A-BA7E-F320E10224AE}"/>
              </a:ext>
            </a:extLst>
          </p:cNvPr>
          <p:cNvSpPr/>
          <p:nvPr/>
        </p:nvSpPr>
        <p:spPr>
          <a:xfrm>
            <a:off x="4418490" y="2943434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Maxpool</a:t>
            </a:r>
            <a:r>
              <a:rPr kumimoji="1" lang="en-US" altLang="zh-CN" dirty="0">
                <a:solidFill>
                  <a:schemeClr val="tx1"/>
                </a:solidFill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2x2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0CC87A8D-3AB2-FB47-A37F-1AB7F140D758}"/>
              </a:ext>
            </a:extLst>
          </p:cNvPr>
          <p:cNvCxnSpPr>
            <a:cxnSpLocks/>
          </p:cNvCxnSpPr>
          <p:nvPr/>
        </p:nvCxnSpPr>
        <p:spPr>
          <a:xfrm flipV="1">
            <a:off x="5149339" y="2702042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0D89492A-056B-224E-B4ED-BFBD9F15B4E9}"/>
              </a:ext>
            </a:extLst>
          </p:cNvPr>
          <p:cNvCxnSpPr>
            <a:cxnSpLocks/>
          </p:cNvCxnSpPr>
          <p:nvPr/>
        </p:nvCxnSpPr>
        <p:spPr>
          <a:xfrm flipV="1">
            <a:off x="5138217" y="2125537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A35730C1-399F-F14D-B9DC-619DAA0BCFC9}"/>
              </a:ext>
            </a:extLst>
          </p:cNvPr>
          <p:cNvSpPr/>
          <p:nvPr/>
        </p:nvSpPr>
        <p:spPr>
          <a:xfrm>
            <a:off x="4418490" y="1813389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Maxpool</a:t>
            </a:r>
            <a:r>
              <a:rPr kumimoji="1" lang="en-US" altLang="zh-CN" dirty="0">
                <a:solidFill>
                  <a:schemeClr val="tx1"/>
                </a:solidFill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2x2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442F5887-5EEF-BC4E-909F-AA56B47C98CA}"/>
              </a:ext>
            </a:extLst>
          </p:cNvPr>
          <p:cNvCxnSpPr>
            <a:cxnSpLocks/>
          </p:cNvCxnSpPr>
          <p:nvPr/>
        </p:nvCxnSpPr>
        <p:spPr>
          <a:xfrm flipV="1">
            <a:off x="5138217" y="1571997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193ED2A7-3210-9C4F-9418-854ACD6EE77B}"/>
              </a:ext>
            </a:extLst>
          </p:cNvPr>
          <p:cNvSpPr/>
          <p:nvPr/>
        </p:nvSpPr>
        <p:spPr>
          <a:xfrm>
            <a:off x="4400689" y="1266304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Flatten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4ABC512-066E-E847-A970-172829642E92}"/>
              </a:ext>
            </a:extLst>
          </p:cNvPr>
          <p:cNvSpPr/>
          <p:nvPr/>
        </p:nvSpPr>
        <p:spPr>
          <a:xfrm>
            <a:off x="6624394" y="2937506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FC2,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84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DF7C2BE2-F4F4-A94D-B818-481DC278B038}"/>
              </a:ext>
            </a:extLst>
          </p:cNvPr>
          <p:cNvCxnSpPr>
            <a:cxnSpLocks/>
          </p:cNvCxnSpPr>
          <p:nvPr/>
        </p:nvCxnSpPr>
        <p:spPr>
          <a:xfrm flipV="1">
            <a:off x="5138216" y="1024912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8FA1D92C-48C2-C04D-A20B-40BCEEE04340}"/>
              </a:ext>
            </a:extLst>
          </p:cNvPr>
          <p:cNvCxnSpPr>
            <a:cxnSpLocks/>
          </p:cNvCxnSpPr>
          <p:nvPr/>
        </p:nvCxnSpPr>
        <p:spPr>
          <a:xfrm flipV="1">
            <a:off x="7361031" y="3247874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6D3D6C7-2BC4-F245-8DAC-D6D1904307A6}"/>
              </a:ext>
            </a:extLst>
          </p:cNvPr>
          <p:cNvCxnSpPr>
            <a:cxnSpLocks/>
          </p:cNvCxnSpPr>
          <p:nvPr/>
        </p:nvCxnSpPr>
        <p:spPr>
          <a:xfrm flipV="1">
            <a:off x="7361031" y="2694674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E1F90520-3FB8-C44C-9F42-8B6479514143}"/>
              </a:ext>
            </a:extLst>
          </p:cNvPr>
          <p:cNvSpPr/>
          <p:nvPr/>
        </p:nvSpPr>
        <p:spPr>
          <a:xfrm>
            <a:off x="6624394" y="2389871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FC3,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10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B75F16DE-FABF-0C45-A10E-12DDD92651EE}"/>
              </a:ext>
            </a:extLst>
          </p:cNvPr>
          <p:cNvCxnSpPr>
            <a:cxnSpLocks/>
          </p:cNvCxnSpPr>
          <p:nvPr/>
        </p:nvCxnSpPr>
        <p:spPr>
          <a:xfrm flipV="1">
            <a:off x="7361031" y="2148479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240C060E-4260-5547-9C4A-FF70CA2BE430}"/>
              </a:ext>
            </a:extLst>
          </p:cNvPr>
          <p:cNvSpPr txBox="1"/>
          <p:nvPr/>
        </p:nvSpPr>
        <p:spPr>
          <a:xfrm>
            <a:off x="7037865" y="147920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类别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预测</a:t>
            </a: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A22C390D-7A02-644A-8744-5AE8B37A6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72CE2DA-ECF7-1E42-BF1D-1E2EEAC986C9}"/>
              </a:ext>
            </a:extLst>
          </p:cNvPr>
          <p:cNvSpPr/>
          <p:nvPr/>
        </p:nvSpPr>
        <p:spPr>
          <a:xfrm>
            <a:off x="6631073" y="3501298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FC1,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120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6E5358E-112C-B240-A4C2-22AD3C21BB1C}"/>
              </a:ext>
            </a:extLst>
          </p:cNvPr>
          <p:cNvCxnSpPr>
            <a:cxnSpLocks/>
          </p:cNvCxnSpPr>
          <p:nvPr/>
        </p:nvCxnSpPr>
        <p:spPr>
          <a:xfrm flipV="1">
            <a:off x="7361030" y="3800536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55455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7D48AE6-841C-DA4D-BF93-31F5AA22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模型测试与评估</a:t>
            </a:r>
            <a:endParaRPr kumimoji="1" lang="zh-CN" alt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368F240-6681-5945-8D77-828A52725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7315200" cy="85725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模型测试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获取各类别的准确率</a:t>
            </a:r>
            <a:endParaRPr kumimoji="1"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95FF29-2576-344A-A010-CD16E724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56" y="1553344"/>
            <a:ext cx="3836088" cy="294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2816"/>
      </p:ext>
    </p:extLst>
  </p:cSld>
  <p:clrMapOvr>
    <a:masterClrMapping/>
  </p:clrMapOvr>
  <p:transition spd="slow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5426" y="1091178"/>
            <a:ext cx="384892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卷积网络的训练流程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简单卷积网络的搭建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损失定义与模型优化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图像识别大作业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09594" y="163236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285C2D4-1734-D84F-BD33-D79F098E43AF}"/>
              </a:ext>
            </a:extLst>
          </p:cNvPr>
          <p:cNvSpPr/>
          <p:nvPr/>
        </p:nvSpPr>
        <p:spPr>
          <a:xfrm>
            <a:off x="3909594" y="12357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DA8B04D-843E-2845-94BB-5D045FDA636F}"/>
              </a:ext>
            </a:extLst>
          </p:cNvPr>
          <p:cNvSpPr/>
          <p:nvPr/>
        </p:nvSpPr>
        <p:spPr>
          <a:xfrm>
            <a:off x="3909594" y="244717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96A9C9F-81AD-5E4B-8CFD-81A221EFCF27}"/>
              </a:ext>
            </a:extLst>
          </p:cNvPr>
          <p:cNvSpPr/>
          <p:nvPr/>
        </p:nvSpPr>
        <p:spPr>
          <a:xfrm>
            <a:off x="3909594" y="205056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17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1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F116-1D7D-0D41-B80F-F070EA3D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商品图像</a:t>
            </a:r>
            <a:r>
              <a:rPr lang="zh-CN" altLang="en-US" dirty="0"/>
              <a:t>（</a:t>
            </a:r>
            <a:r>
              <a:rPr lang="en-US" altLang="zh-CN" dirty="0"/>
              <a:t>Fashion-</a:t>
            </a:r>
            <a:r>
              <a:rPr lang="en-US" altLang="zh-CN" dirty="0" err="1"/>
              <a:t>Mnist</a:t>
            </a:r>
            <a:r>
              <a:rPr lang="zh-CN" altLang="en-US" dirty="0"/>
              <a:t>）分类</a:t>
            </a:r>
            <a:endParaRPr lang="en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76939B-AFBD-E845-9EED-917CE37FA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2" y="1069523"/>
            <a:ext cx="3363685" cy="336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AD9D4FB-670D-AA48-A44B-1CA281A7F23C}"/>
              </a:ext>
            </a:extLst>
          </p:cNvPr>
          <p:cNvSpPr/>
          <p:nvPr/>
        </p:nvSpPr>
        <p:spPr>
          <a:xfrm>
            <a:off x="4459357" y="2074385"/>
            <a:ext cx="44659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8"/>
            <a:r>
              <a:rPr lang="en" altLang="zh-CN" dirty="0" err="1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FashionMNIST</a:t>
            </a:r>
            <a:r>
              <a:rPr lang="en" altLang="zh-C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是一个图像数据集。 它是由 </a:t>
            </a:r>
            <a:r>
              <a:rPr lang="en" altLang="zh-C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Zalando</a:t>
            </a:r>
            <a:r>
              <a:rPr lang="zh-CN" altLang="e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一家德国的时尚科技公司）旗下的研究部门提供，涵盖了来自 </a:t>
            </a:r>
            <a:r>
              <a:rPr lang="en-US" altLang="zh-C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 </a:t>
            </a:r>
            <a:r>
              <a:rPr lang="zh-CN" altLang="en-US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种类别的共 </a:t>
            </a:r>
            <a:r>
              <a:rPr lang="en-US" altLang="zh-C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 </a:t>
            </a:r>
            <a:r>
              <a:rPr lang="zh-CN" altLang="en-US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万个不同商品的正面图片。</a:t>
            </a:r>
            <a:endParaRPr lang="zh-CN" altLang="en-US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663351"/>
      </p:ext>
    </p:extLst>
  </p:cSld>
  <p:clrMapOvr>
    <a:masterClrMapping/>
  </p:clrMapOvr>
  <p:transition spd="slow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F116-1D7D-0D41-B80F-F070EA3D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商品图像</a:t>
            </a:r>
            <a:r>
              <a:rPr lang="zh-CN" altLang="en-US" dirty="0"/>
              <a:t>（</a:t>
            </a:r>
            <a:r>
              <a:rPr lang="en-US" altLang="zh-CN" dirty="0"/>
              <a:t>Fashion-</a:t>
            </a:r>
            <a:r>
              <a:rPr lang="en-US" altLang="zh-CN" dirty="0" err="1"/>
              <a:t>Mnist</a:t>
            </a:r>
            <a:r>
              <a:rPr lang="zh-CN" altLang="en-US" dirty="0"/>
              <a:t>）分类</a:t>
            </a:r>
            <a:endParaRPr lang="en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F5E62E-1EF8-074A-B77B-BC6473BFD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64381"/>
            <a:ext cx="3943748" cy="349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4A1D15-F513-9445-8E23-F4466383B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5137" y="1206501"/>
            <a:ext cx="5517424" cy="2508747"/>
          </a:xfrm>
        </p:spPr>
        <p:txBody>
          <a:bodyPr/>
          <a:lstStyle/>
          <a:p>
            <a:r>
              <a:rPr lang="en-CN"/>
              <a:t>实现一个基于</a:t>
            </a:r>
            <a:r>
              <a:rPr lang="en-US" altLang="zh-CN" dirty="0"/>
              <a:t>CNN</a:t>
            </a:r>
            <a:r>
              <a:rPr lang="en-CN"/>
              <a:t>的</a:t>
            </a:r>
            <a:r>
              <a:rPr lang="en-US" dirty="0" err="1"/>
              <a:t>图像分类</a:t>
            </a:r>
            <a:r>
              <a:rPr lang="en-CN"/>
              <a:t>模型</a:t>
            </a:r>
            <a:endParaRPr lang="en-CN" dirty="0"/>
          </a:p>
          <a:p>
            <a:r>
              <a:rPr lang="en-CN" dirty="0"/>
              <a:t>具体要求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 err="1"/>
              <a:t>模型构建</a:t>
            </a:r>
            <a:r>
              <a:rPr lang="zh-CN" altLang="en-US" dirty="0"/>
              <a:t>：</a:t>
            </a:r>
            <a:r>
              <a:rPr lang="en-US" dirty="0" err="1"/>
              <a:t>继承nn</a:t>
            </a:r>
            <a:r>
              <a:rPr lang="en-US" altLang="zh-CN" dirty="0" err="1"/>
              <a:t>.Module</a:t>
            </a:r>
            <a:r>
              <a:rPr lang="zh-CN" altLang="en-US" dirty="0"/>
              <a:t>，</a:t>
            </a:r>
            <a:r>
              <a:rPr lang="en-US" dirty="0" err="1"/>
              <a:t>实现FashionMnistModel类</a:t>
            </a:r>
            <a:endParaRPr lang="en-US" dirty="0"/>
          </a:p>
          <a:p>
            <a:pPr lvl="1"/>
            <a:r>
              <a:rPr lang="en-CN" dirty="0"/>
              <a:t>模型训练</a:t>
            </a:r>
            <a:r>
              <a:rPr lang="zh-CN" altLang="en-US" dirty="0"/>
              <a:t>：基于</a:t>
            </a:r>
            <a:r>
              <a:rPr lang="en-US" altLang="zh-CN" dirty="0"/>
              <a:t>Fashion-</a:t>
            </a:r>
            <a:r>
              <a:rPr lang="en-US" altLang="zh-CN" dirty="0" err="1"/>
              <a:t>Mnist</a:t>
            </a:r>
            <a:r>
              <a:rPr lang="zh-CN" altLang="en-US" dirty="0"/>
              <a:t>数据集，完成</a:t>
            </a:r>
            <a:r>
              <a:rPr lang="en-US" altLang="zh-CN" dirty="0" err="1"/>
              <a:t>FashionMnistModel</a:t>
            </a:r>
            <a:r>
              <a:rPr lang="zh-CN" altLang="en-US" dirty="0"/>
              <a:t>的训练</a:t>
            </a:r>
            <a:endParaRPr lang="en-US" altLang="zh-CN" dirty="0"/>
          </a:p>
          <a:p>
            <a:pPr lvl="1"/>
            <a:r>
              <a:rPr lang="zh-CN" altLang="en-US" dirty="0"/>
              <a:t>模型测试：实现</a:t>
            </a:r>
            <a:r>
              <a:rPr lang="en-US" altLang="zh-CN" dirty="0"/>
              <a:t>test</a:t>
            </a:r>
            <a:r>
              <a:rPr lang="zh-CN" altLang="en-US" dirty="0"/>
              <a:t>函数，完成图像分类测试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23442105"/>
      </p:ext>
    </p:extLst>
  </p:cSld>
  <p:clrMapOvr>
    <a:masterClrMapping/>
  </p:clrMapOvr>
  <p:transition spd="slow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B4CD6-78F3-C24E-9CBE-3671D652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机器学习的基本流程</a:t>
            </a:r>
            <a:endParaRPr lang="en-CN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5303495-D6C6-AD40-B84D-E9E8EE06E2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318022"/>
          <a:ext cx="8372213" cy="2796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3334180"/>
      </p:ext>
    </p:extLst>
  </p:cSld>
  <p:clrMapOvr>
    <a:masterClrMapping/>
  </p:clrMapOvr>
  <p:transition spd="slow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BAAB-69B1-5243-891B-CF30B059C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70880"/>
          </a:xfrm>
        </p:spPr>
        <p:txBody>
          <a:bodyPr>
            <a:normAutofit/>
          </a:bodyPr>
          <a:lstStyle/>
          <a:p>
            <a:r>
              <a:rPr lang="zh-CN" altLang="en-US" dirty="0"/>
              <a:t>构建数据集类：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6201A-61D2-0B49-8ED3-947E2088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597" y="819150"/>
            <a:ext cx="5557012" cy="40340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80FFD3-10BF-3348-A127-42C0223B319B}"/>
              </a:ext>
            </a:extLst>
          </p:cNvPr>
          <p:cNvSpPr/>
          <p:nvPr/>
        </p:nvSpPr>
        <p:spPr>
          <a:xfrm>
            <a:off x="2923850" y="1440687"/>
            <a:ext cx="3655854" cy="5868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430177-48A4-A543-A28E-A6967FEE9746}"/>
              </a:ext>
            </a:extLst>
          </p:cNvPr>
          <p:cNvSpPr txBox="1"/>
          <p:nvPr/>
        </p:nvSpPr>
        <p:spPr>
          <a:xfrm>
            <a:off x="241621" y="1450139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</a:rPr>
              <a:t>构造函数：</a:t>
            </a:r>
            <a:endParaRPr kumimoji="1" lang="en-US" altLang="zh-CN" sz="1400" dirty="0">
              <a:solidFill>
                <a:srgbClr val="C00000"/>
              </a:solidFill>
            </a:endParaRPr>
          </a:p>
          <a:p>
            <a:r>
              <a:rPr kumimoji="1" lang="zh-CN" altLang="en-US" sz="1400" dirty="0">
                <a:solidFill>
                  <a:srgbClr val="C00000"/>
                </a:solidFill>
              </a:rPr>
              <a:t>实例化数据加载的相关类属性</a:t>
            </a:r>
          </a:p>
        </p:txBody>
      </p:sp>
    </p:spTree>
    <p:extLst>
      <p:ext uri="{BB962C8B-B14F-4D97-AF65-F5344CB8AC3E}">
        <p14:creationId xmlns:p14="http://schemas.microsoft.com/office/powerpoint/2010/main" val="369685944"/>
      </p:ext>
    </p:extLst>
  </p:cSld>
  <p:clrMapOvr>
    <a:masterClrMapping/>
  </p:clrMapOvr>
  <p:transition spd="slow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BAAB-69B1-5243-891B-CF30B059C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70880"/>
          </a:xfrm>
        </p:spPr>
        <p:txBody>
          <a:bodyPr>
            <a:normAutofit/>
          </a:bodyPr>
          <a:lstStyle/>
          <a:p>
            <a:r>
              <a:rPr lang="zh-CN" altLang="en-US" dirty="0"/>
              <a:t>构建数据集类：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6201A-61D2-0B49-8ED3-947E2088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597" y="819150"/>
            <a:ext cx="5557012" cy="40340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80FFD3-10BF-3348-A127-42C0223B319B}"/>
              </a:ext>
            </a:extLst>
          </p:cNvPr>
          <p:cNvSpPr/>
          <p:nvPr/>
        </p:nvSpPr>
        <p:spPr>
          <a:xfrm>
            <a:off x="2923850" y="1440687"/>
            <a:ext cx="3655854" cy="5868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430177-48A4-A543-A28E-A6967FEE9746}"/>
              </a:ext>
            </a:extLst>
          </p:cNvPr>
          <p:cNvSpPr txBox="1"/>
          <p:nvPr/>
        </p:nvSpPr>
        <p:spPr>
          <a:xfrm>
            <a:off x="241621" y="1450139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</a:rPr>
              <a:t>构造函数：</a:t>
            </a:r>
            <a:endParaRPr kumimoji="1" lang="en-US" altLang="zh-CN" sz="1400" dirty="0">
              <a:solidFill>
                <a:srgbClr val="C00000"/>
              </a:solidFill>
            </a:endParaRPr>
          </a:p>
          <a:p>
            <a:r>
              <a:rPr kumimoji="1" lang="zh-CN" altLang="en-US" sz="1400" dirty="0">
                <a:solidFill>
                  <a:srgbClr val="C00000"/>
                </a:solidFill>
              </a:rPr>
              <a:t>实例化数据加载的相关类属性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7E0404-2E16-BC43-B6CA-E5F0B7C8EA44}"/>
              </a:ext>
            </a:extLst>
          </p:cNvPr>
          <p:cNvSpPr/>
          <p:nvPr/>
        </p:nvSpPr>
        <p:spPr>
          <a:xfrm>
            <a:off x="2923850" y="2062224"/>
            <a:ext cx="3655854" cy="26353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D0D070-F2FD-314D-A762-23DDAC1CCC5D}"/>
              </a:ext>
            </a:extLst>
          </p:cNvPr>
          <p:cNvSpPr txBox="1"/>
          <p:nvPr/>
        </p:nvSpPr>
        <p:spPr>
          <a:xfrm>
            <a:off x="6640140" y="1932380"/>
            <a:ext cx="216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根据</a:t>
            </a:r>
            <a:r>
              <a:rPr kumimoji="1"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index</a:t>
            </a:r>
            <a:r>
              <a:rPr kumimoji="1"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获取对应数据样本，并返回到数据队列</a:t>
            </a:r>
            <a:endParaRPr kumimoji="1" lang="en-US" altLang="zh-CN" sz="1400" dirty="0">
              <a:solidFill>
                <a:schemeClr val="tx2">
                  <a:lumMod val="60000"/>
                  <a:lumOff val="4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8285437"/>
      </p:ext>
    </p:extLst>
  </p:cSld>
  <p:clrMapOvr>
    <a:masterClrMapping/>
  </p:clrMapOvr>
  <p:transition spd="slow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BAAB-69B1-5243-891B-CF30B059C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70880"/>
          </a:xfrm>
        </p:spPr>
        <p:txBody>
          <a:bodyPr>
            <a:normAutofit/>
          </a:bodyPr>
          <a:lstStyle/>
          <a:p>
            <a:r>
              <a:rPr lang="zh-CN" altLang="en-US" dirty="0"/>
              <a:t>构建数据集类：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6201A-61D2-0B49-8ED3-947E2088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597" y="819150"/>
            <a:ext cx="5557012" cy="40340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80FFD3-10BF-3348-A127-42C0223B319B}"/>
              </a:ext>
            </a:extLst>
          </p:cNvPr>
          <p:cNvSpPr/>
          <p:nvPr/>
        </p:nvSpPr>
        <p:spPr>
          <a:xfrm>
            <a:off x="2923850" y="1440687"/>
            <a:ext cx="3655854" cy="5868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430177-48A4-A543-A28E-A6967FEE9746}"/>
              </a:ext>
            </a:extLst>
          </p:cNvPr>
          <p:cNvSpPr txBox="1"/>
          <p:nvPr/>
        </p:nvSpPr>
        <p:spPr>
          <a:xfrm>
            <a:off x="241621" y="1450139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</a:rPr>
              <a:t>构造函数：</a:t>
            </a:r>
            <a:endParaRPr kumimoji="1" lang="en-US" altLang="zh-CN" sz="1400" dirty="0">
              <a:solidFill>
                <a:srgbClr val="C00000"/>
              </a:solidFill>
            </a:endParaRPr>
          </a:p>
          <a:p>
            <a:r>
              <a:rPr kumimoji="1" lang="zh-CN" altLang="en-US" sz="1400" dirty="0">
                <a:solidFill>
                  <a:srgbClr val="C00000"/>
                </a:solidFill>
              </a:rPr>
              <a:t>实例化数据加载的相关类属性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7E0404-2E16-BC43-B6CA-E5F0B7C8EA44}"/>
              </a:ext>
            </a:extLst>
          </p:cNvPr>
          <p:cNvSpPr/>
          <p:nvPr/>
        </p:nvSpPr>
        <p:spPr>
          <a:xfrm>
            <a:off x="2923850" y="2062224"/>
            <a:ext cx="3655854" cy="26353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0DA56C-393F-3A4B-99EE-40A688324C60}"/>
              </a:ext>
            </a:extLst>
          </p:cNvPr>
          <p:cNvSpPr txBox="1"/>
          <p:nvPr/>
        </p:nvSpPr>
        <p:spPr>
          <a:xfrm>
            <a:off x="1154349" y="235206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00B050"/>
                </a:solidFill>
              </a:rPr>
              <a:t>获取所有数据个数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D0D070-F2FD-314D-A762-23DDAC1CCC5D}"/>
              </a:ext>
            </a:extLst>
          </p:cNvPr>
          <p:cNvSpPr txBox="1"/>
          <p:nvPr/>
        </p:nvSpPr>
        <p:spPr>
          <a:xfrm>
            <a:off x="6640140" y="1932380"/>
            <a:ext cx="216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根据</a:t>
            </a:r>
            <a:r>
              <a:rPr kumimoji="1"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index</a:t>
            </a:r>
            <a:r>
              <a:rPr kumimoji="1"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获取对应数据样本，并返回到数据队列</a:t>
            </a:r>
            <a:endParaRPr kumimoji="1" lang="en-US" altLang="zh-CN" sz="1400" dirty="0">
              <a:solidFill>
                <a:schemeClr val="tx2">
                  <a:lumMod val="60000"/>
                  <a:lumOff val="4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82B6E40-32A2-2143-A2CF-3DF7C4245484}"/>
              </a:ext>
            </a:extLst>
          </p:cNvPr>
          <p:cNvSpPr/>
          <p:nvPr/>
        </p:nvSpPr>
        <p:spPr>
          <a:xfrm>
            <a:off x="2923850" y="2366738"/>
            <a:ext cx="3655854" cy="2635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7307"/>
      </p:ext>
    </p:extLst>
  </p:cSld>
  <p:clrMapOvr>
    <a:masterClrMapping/>
  </p:clrMapOvr>
  <p:transition spd="slow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BAAB-69B1-5243-891B-CF30B059C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70880"/>
          </a:xfrm>
        </p:spPr>
        <p:txBody>
          <a:bodyPr>
            <a:normAutofit/>
          </a:bodyPr>
          <a:lstStyle/>
          <a:p>
            <a:r>
              <a:rPr lang="zh-CN" altLang="en-US" dirty="0"/>
              <a:t>构建数据集类：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6201A-61D2-0B49-8ED3-947E2088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597" y="819150"/>
            <a:ext cx="5557012" cy="40340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80FFD3-10BF-3348-A127-42C0223B319B}"/>
              </a:ext>
            </a:extLst>
          </p:cNvPr>
          <p:cNvSpPr/>
          <p:nvPr/>
        </p:nvSpPr>
        <p:spPr>
          <a:xfrm>
            <a:off x="2923850" y="1440687"/>
            <a:ext cx="3655854" cy="5868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430177-48A4-A543-A28E-A6967FEE9746}"/>
              </a:ext>
            </a:extLst>
          </p:cNvPr>
          <p:cNvSpPr txBox="1"/>
          <p:nvPr/>
        </p:nvSpPr>
        <p:spPr>
          <a:xfrm>
            <a:off x="241621" y="1450139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</a:rPr>
              <a:t>构造函数：</a:t>
            </a:r>
            <a:endParaRPr kumimoji="1" lang="en-US" altLang="zh-CN" sz="1400" dirty="0">
              <a:solidFill>
                <a:srgbClr val="C00000"/>
              </a:solidFill>
            </a:endParaRPr>
          </a:p>
          <a:p>
            <a:r>
              <a:rPr kumimoji="1" lang="zh-CN" altLang="en-US" sz="1400" dirty="0">
                <a:solidFill>
                  <a:srgbClr val="C00000"/>
                </a:solidFill>
              </a:rPr>
              <a:t>实例化数据加载的相关类属性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7E0404-2E16-BC43-B6CA-E5F0B7C8EA44}"/>
              </a:ext>
            </a:extLst>
          </p:cNvPr>
          <p:cNvSpPr/>
          <p:nvPr/>
        </p:nvSpPr>
        <p:spPr>
          <a:xfrm>
            <a:off x="2923850" y="2062224"/>
            <a:ext cx="3655854" cy="26353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0DA56C-393F-3A4B-99EE-40A688324C60}"/>
              </a:ext>
            </a:extLst>
          </p:cNvPr>
          <p:cNvSpPr txBox="1"/>
          <p:nvPr/>
        </p:nvSpPr>
        <p:spPr>
          <a:xfrm>
            <a:off x="1154349" y="235206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00B050"/>
                </a:solidFill>
              </a:rPr>
              <a:t>获取所有数据个数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D0D070-F2FD-314D-A762-23DDAC1CCC5D}"/>
              </a:ext>
            </a:extLst>
          </p:cNvPr>
          <p:cNvSpPr txBox="1"/>
          <p:nvPr/>
        </p:nvSpPr>
        <p:spPr>
          <a:xfrm>
            <a:off x="6640140" y="1932380"/>
            <a:ext cx="216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根据</a:t>
            </a:r>
            <a:r>
              <a:rPr kumimoji="1"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index</a:t>
            </a:r>
            <a:r>
              <a:rPr kumimoji="1"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获取对应数据样本，并返回到数据队列</a:t>
            </a:r>
            <a:endParaRPr kumimoji="1" lang="en-US" altLang="zh-CN" sz="1400" dirty="0">
              <a:solidFill>
                <a:schemeClr val="tx2">
                  <a:lumMod val="60000"/>
                  <a:lumOff val="4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82B6E40-32A2-2143-A2CF-3DF7C4245484}"/>
              </a:ext>
            </a:extLst>
          </p:cNvPr>
          <p:cNvSpPr/>
          <p:nvPr/>
        </p:nvSpPr>
        <p:spPr>
          <a:xfrm>
            <a:off x="2923850" y="2366738"/>
            <a:ext cx="3655854" cy="2635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8C2B415-9154-404C-8C87-5DD5069FF0B6}"/>
              </a:ext>
            </a:extLst>
          </p:cNvPr>
          <p:cNvSpPr/>
          <p:nvPr/>
        </p:nvSpPr>
        <p:spPr>
          <a:xfrm>
            <a:off x="2923850" y="2659844"/>
            <a:ext cx="3655854" cy="21340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7030A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8EF756-FEC8-3C46-9838-BF08E3D78BF1}"/>
              </a:ext>
            </a:extLst>
          </p:cNvPr>
          <p:cNvSpPr txBox="1"/>
          <p:nvPr/>
        </p:nvSpPr>
        <p:spPr>
          <a:xfrm>
            <a:off x="1154349" y="3414104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7030A0"/>
                </a:solidFill>
              </a:rPr>
              <a:t>读取所有数据</a:t>
            </a:r>
          </a:p>
        </p:txBody>
      </p:sp>
    </p:spTree>
    <p:extLst>
      <p:ext uri="{BB962C8B-B14F-4D97-AF65-F5344CB8AC3E}">
        <p14:creationId xmlns:p14="http://schemas.microsoft.com/office/powerpoint/2010/main" val="124153841"/>
      </p:ext>
    </p:extLst>
  </p:cSld>
  <p:clrMapOvr>
    <a:masterClrMapping/>
  </p:clrMapOvr>
  <p:transition spd="slow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BAAB-69B1-5243-891B-CF30B059C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1333846"/>
          </a:xfrm>
        </p:spPr>
        <p:txBody>
          <a:bodyPr>
            <a:normAutofit/>
          </a:bodyPr>
          <a:lstStyle/>
          <a:p>
            <a:r>
              <a:rPr lang="zh-CN" altLang="en-US" dirty="0"/>
              <a:t>实例化</a:t>
            </a:r>
            <a:r>
              <a:rPr lang="en-US" altLang="zh-CN" dirty="0" err="1"/>
              <a:t>DataLoader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 err="1"/>
              <a:t>Train_loader</a:t>
            </a:r>
            <a:endParaRPr lang="en-US" altLang="zh-CN" dirty="0"/>
          </a:p>
          <a:p>
            <a:pPr lvl="1"/>
            <a:r>
              <a:rPr lang="en-US" altLang="zh-CN" dirty="0" err="1"/>
              <a:t>Test_loader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E018D3-264F-3B44-9C6A-D1485F70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71" y="1973137"/>
            <a:ext cx="7066430" cy="263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07116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DAC997-8264-924D-8930-FD145D6A3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571"/>
          <a:stretch/>
        </p:blipFill>
        <p:spPr>
          <a:xfrm>
            <a:off x="2799623" y="1099192"/>
            <a:ext cx="2840289" cy="34661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FA183CB-F5DE-1843-85AC-B1CA4BCD54AB}"/>
              </a:ext>
            </a:extLst>
          </p:cNvPr>
          <p:cNvSpPr/>
          <p:nvPr/>
        </p:nvSpPr>
        <p:spPr>
          <a:xfrm>
            <a:off x="3070249" y="1875523"/>
            <a:ext cx="2482896" cy="10412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DEC63E-F30A-1446-9B93-2C88F425E8B5}"/>
              </a:ext>
            </a:extLst>
          </p:cNvPr>
          <p:cNvSpPr/>
          <p:nvPr/>
        </p:nvSpPr>
        <p:spPr>
          <a:xfrm>
            <a:off x="3070249" y="3003095"/>
            <a:ext cx="2482896" cy="10950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7ABE79-2A15-924F-8CEB-C20DF3521567}"/>
              </a:ext>
            </a:extLst>
          </p:cNvPr>
          <p:cNvSpPr txBox="1"/>
          <p:nvPr/>
        </p:nvSpPr>
        <p:spPr>
          <a:xfrm>
            <a:off x="802138" y="1743107"/>
            <a:ext cx="1862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在构造函数中，实例化不同的</a:t>
            </a:r>
            <a:r>
              <a:rPr kumimoji="1" lang="en-US" altLang="zh-CN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layer</a:t>
            </a:r>
            <a:r>
              <a:rPr kumimoji="1" lang="zh-CN" altLang="en-US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组件，并赋给类成员变量</a:t>
            </a:r>
            <a:endParaRPr kumimoji="1" lang="en-US" altLang="zh-CN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AA6545-6BC0-A646-B30C-B86780953F45}"/>
              </a:ext>
            </a:extLst>
          </p:cNvPr>
          <p:cNvSpPr txBox="1"/>
          <p:nvPr/>
        </p:nvSpPr>
        <p:spPr>
          <a:xfrm>
            <a:off x="5775224" y="2950439"/>
            <a:ext cx="3175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在前馈函数中，利用实例化的组件对网络进行搭建，并对输入</a:t>
            </a:r>
            <a:r>
              <a:rPr kumimoji="1" lang="en-US" altLang="zh-CN" dirty="0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Tensor</a:t>
            </a:r>
            <a:r>
              <a:rPr kumimoji="1" lang="zh-CN" altLang="en-US" dirty="0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进行操作，并返回</a:t>
            </a:r>
            <a:r>
              <a:rPr kumimoji="1" lang="en-US" altLang="zh-CN" dirty="0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Tensor</a:t>
            </a:r>
            <a:r>
              <a:rPr kumimoji="1" lang="zh-CN" altLang="en-US" dirty="0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类型的输出结果</a:t>
            </a:r>
            <a:endParaRPr kumimoji="1" lang="en-US" altLang="zh-CN" dirty="0">
              <a:solidFill>
                <a:srgbClr val="00B05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5E9AA7B-7F12-F841-B13B-3501F971E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775652529"/>
      </p:ext>
    </p:extLst>
  </p:cSld>
  <p:clrMapOvr>
    <a:masterClrMapping/>
  </p:clrMapOvr>
  <p:transition spd="slow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模型搭建与训练</a:t>
            </a:r>
            <a:endParaRPr lang="en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AFA488-BA3B-3744-B411-4184CA5FC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44" y="1290030"/>
            <a:ext cx="6918512" cy="339668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89BF80-7CE0-414C-B015-E5FCAE534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70880"/>
          </a:xfrm>
        </p:spPr>
        <p:txBody>
          <a:bodyPr>
            <a:normAutofit/>
          </a:bodyPr>
          <a:lstStyle/>
          <a:p>
            <a:r>
              <a:rPr lang="zh-CN" altLang="en-US" dirty="0"/>
              <a:t>模型训练与测试类：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28339"/>
      </p:ext>
    </p:extLst>
  </p:cSld>
  <p:clrMapOvr>
    <a:masterClrMapping/>
  </p:clrMapOvr>
  <p:transition spd="slow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501F5D1-4158-E94D-86C0-4422A15A0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44" y="1290030"/>
            <a:ext cx="6918512" cy="3396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模型搭建与训练</a:t>
            </a:r>
            <a:endParaRPr lang="en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D69995-3D93-F646-BE7B-7C813B34E48D}"/>
              </a:ext>
            </a:extLst>
          </p:cNvPr>
          <p:cNvSpPr/>
          <p:nvPr/>
        </p:nvSpPr>
        <p:spPr>
          <a:xfrm>
            <a:off x="1659826" y="4214873"/>
            <a:ext cx="3655854" cy="21895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3A0B6A-0B86-9946-B534-334C3722D459}"/>
              </a:ext>
            </a:extLst>
          </p:cNvPr>
          <p:cNvSpPr txBox="1"/>
          <p:nvPr/>
        </p:nvSpPr>
        <p:spPr>
          <a:xfrm>
            <a:off x="5201381" y="3591861"/>
            <a:ext cx="2747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" sz="1400" b="1" dirty="0">
                <a:solidFill>
                  <a:srgbClr val="00B050"/>
                </a:solidFill>
              </a:rPr>
              <a:t>需</a:t>
            </a:r>
            <a:r>
              <a:rPr kumimoji="1" lang="zh-CN" altLang="en-US" sz="1400" b="1" dirty="0">
                <a:solidFill>
                  <a:srgbClr val="00B050"/>
                </a:solidFill>
              </a:rPr>
              <a:t>同学自主完成</a:t>
            </a:r>
            <a:endParaRPr kumimoji="1" lang="en-US" altLang="zh-CN" sz="1400" b="1" dirty="0">
              <a:solidFill>
                <a:srgbClr val="00B050"/>
              </a:solidFill>
            </a:endParaRPr>
          </a:p>
          <a:p>
            <a:r>
              <a:rPr kumimoji="1" lang="en" altLang="zh-CN" sz="1400" b="1" dirty="0" err="1">
                <a:solidFill>
                  <a:srgbClr val="00B050"/>
                </a:solidFill>
              </a:rPr>
              <a:t>FashionMnistModel</a:t>
            </a:r>
            <a:r>
              <a:rPr kumimoji="1" lang="zh-CN" altLang="en-US" sz="1400" b="1" dirty="0">
                <a:solidFill>
                  <a:srgbClr val="00B050"/>
                </a:solidFill>
              </a:rPr>
              <a:t>（）模型搭建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C99931-3B22-BC4A-8CD0-A449E15F6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70880"/>
          </a:xfrm>
        </p:spPr>
        <p:txBody>
          <a:bodyPr>
            <a:normAutofit/>
          </a:bodyPr>
          <a:lstStyle/>
          <a:p>
            <a:r>
              <a:rPr lang="zh-CN" altLang="en-US" dirty="0"/>
              <a:t>模型训练与测试类：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99133023"/>
      </p:ext>
    </p:extLst>
  </p:cSld>
  <p:clrMapOvr>
    <a:masterClrMapping/>
  </p:clrMapOvr>
  <p:transition spd="slow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模型搭建与训练</a:t>
            </a:r>
            <a:endParaRPr lang="en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6F26D3-53FA-C248-B41F-DEB081DED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42" y="1472616"/>
            <a:ext cx="5317564" cy="317259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0D2DC9-A8CE-7947-BFBD-F0E225158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70880"/>
          </a:xfrm>
        </p:spPr>
        <p:txBody>
          <a:bodyPr>
            <a:normAutofit/>
          </a:bodyPr>
          <a:lstStyle/>
          <a:p>
            <a:r>
              <a:rPr lang="zh-CN" altLang="en-US" dirty="0"/>
              <a:t>模型搭建：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9520275"/>
      </p:ext>
    </p:extLst>
  </p:cSld>
  <p:clrMapOvr>
    <a:masterClrMapping/>
  </p:clrMapOvr>
  <p:transition spd="slow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模型搭建与训练</a:t>
            </a:r>
            <a:endParaRPr lang="en-C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819979-D4C2-6C49-BE9D-EA6711F2F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70880"/>
          </a:xfrm>
        </p:spPr>
        <p:txBody>
          <a:bodyPr>
            <a:normAutofit/>
          </a:bodyPr>
          <a:lstStyle/>
          <a:p>
            <a:r>
              <a:rPr lang="zh-CN" altLang="en-US" dirty="0"/>
              <a:t>模型训练：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F427D1-3C44-7249-A850-7D0A9457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29" y="1426589"/>
            <a:ext cx="6478041" cy="30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90152"/>
      </p:ext>
    </p:extLst>
  </p:cSld>
  <p:clrMapOvr>
    <a:masterClrMapping/>
  </p:clrMapOvr>
  <p:transition spd="slow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模型搭建与训练</a:t>
            </a:r>
            <a:endParaRPr lang="en-C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819979-D4C2-6C49-BE9D-EA6711F2F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70880"/>
          </a:xfrm>
        </p:spPr>
        <p:txBody>
          <a:bodyPr>
            <a:normAutofit/>
          </a:bodyPr>
          <a:lstStyle/>
          <a:p>
            <a:r>
              <a:rPr lang="zh-CN" altLang="en-US" dirty="0"/>
              <a:t>模型测试：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8380B3-4AB9-B941-93EE-727184F78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09" y="1560777"/>
            <a:ext cx="7052982" cy="25299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663EDB-B4BE-C443-BEFB-68D1BF632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309" y="618727"/>
            <a:ext cx="3497356" cy="210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4269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回顾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5426" y="1091178"/>
            <a:ext cx="384892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卷积网络的训练流程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简单卷积网络的搭建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损失定义与模型优化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图像识别大作业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09594" y="163236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285C2D4-1734-D84F-BD33-D79F098E43AF}"/>
              </a:ext>
            </a:extLst>
          </p:cNvPr>
          <p:cNvSpPr/>
          <p:nvPr/>
        </p:nvSpPr>
        <p:spPr>
          <a:xfrm>
            <a:off x="3909594" y="12357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DA8B04D-843E-2845-94BB-5D045FDA636F}"/>
              </a:ext>
            </a:extLst>
          </p:cNvPr>
          <p:cNvSpPr/>
          <p:nvPr/>
        </p:nvSpPr>
        <p:spPr>
          <a:xfrm>
            <a:off x="3909594" y="244717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96A9C9F-81AD-5E4B-8CFD-81A221EFCF27}"/>
              </a:ext>
            </a:extLst>
          </p:cNvPr>
          <p:cNvSpPr/>
          <p:nvPr/>
        </p:nvSpPr>
        <p:spPr>
          <a:xfrm>
            <a:off x="3909594" y="205056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98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1" grpId="0" animBg="1"/>
      <p:bldP spid="12" grpId="0" animBg="1"/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6364D41-A50D-49AE-B0E7-1C9E44CC7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4223775804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95818A3-B444-8840-865B-0104E773F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1"/>
            <a:ext cx="8229600" cy="78105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模型训练</a:t>
            </a:r>
            <a:endParaRPr kumimoji="1" lang="en-US" altLang="zh-CN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0ACA9EF3-DAD6-3D4E-A2F2-4AFF57343117}"/>
              </a:ext>
            </a:extLst>
          </p:cNvPr>
          <p:cNvSpPr/>
          <p:nvPr/>
        </p:nvSpPr>
        <p:spPr>
          <a:xfrm>
            <a:off x="2700712" y="793585"/>
            <a:ext cx="1193800" cy="495300"/>
          </a:xfrm>
          <a:prstGeom prst="roundRect">
            <a:avLst>
              <a:gd name="adj" fmla="val 7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网络定义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8DDA3961-3785-8E43-A6F7-3D6C2F07D083}"/>
              </a:ext>
            </a:extLst>
          </p:cNvPr>
          <p:cNvSpPr/>
          <p:nvPr/>
        </p:nvSpPr>
        <p:spPr>
          <a:xfrm>
            <a:off x="4573314" y="793585"/>
            <a:ext cx="1193800" cy="495300"/>
          </a:xfrm>
          <a:prstGeom prst="roundRect">
            <a:avLst>
              <a:gd name="adj" fmla="val 7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损失函数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7A1E817-4323-E841-9ABB-4A595281D866}"/>
              </a:ext>
            </a:extLst>
          </p:cNvPr>
          <p:cNvSpPr/>
          <p:nvPr/>
        </p:nvSpPr>
        <p:spPr>
          <a:xfrm>
            <a:off x="6340712" y="789602"/>
            <a:ext cx="1193800" cy="495300"/>
          </a:xfrm>
          <a:prstGeom prst="roundRect">
            <a:avLst>
              <a:gd name="adj" fmla="val 7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优化方法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CE31360-6D17-E24B-91B6-65AD24F6816B}"/>
              </a:ext>
            </a:extLst>
          </p:cNvPr>
          <p:cNvSpPr/>
          <p:nvPr/>
        </p:nvSpPr>
        <p:spPr>
          <a:xfrm>
            <a:off x="1847857" y="2228124"/>
            <a:ext cx="413238" cy="1116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数据输入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71CB1594-92B7-D445-BB39-1093AE1D04A7}"/>
              </a:ext>
            </a:extLst>
          </p:cNvPr>
          <p:cNvCxnSpPr>
            <a:stCxn id="13" idx="3"/>
          </p:cNvCxnSpPr>
          <p:nvPr/>
        </p:nvCxnSpPr>
        <p:spPr>
          <a:xfrm>
            <a:off x="2261095" y="2786430"/>
            <a:ext cx="6403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1E591599-C3F6-C047-887E-F6E50F0F23C6}"/>
              </a:ext>
            </a:extLst>
          </p:cNvPr>
          <p:cNvSpPr/>
          <p:nvPr/>
        </p:nvSpPr>
        <p:spPr>
          <a:xfrm>
            <a:off x="2919542" y="2228124"/>
            <a:ext cx="413238" cy="1116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模型处理</a:t>
            </a: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703B90F9-CDA3-5744-895A-DAEB11F583D9}"/>
              </a:ext>
            </a:extLst>
          </p:cNvPr>
          <p:cNvCxnSpPr/>
          <p:nvPr/>
        </p:nvCxnSpPr>
        <p:spPr>
          <a:xfrm>
            <a:off x="3332780" y="2786430"/>
            <a:ext cx="6403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B27304DB-39B8-EF4A-BE53-9436CD794E09}"/>
              </a:ext>
            </a:extLst>
          </p:cNvPr>
          <p:cNvSpPr/>
          <p:nvPr/>
        </p:nvSpPr>
        <p:spPr>
          <a:xfrm>
            <a:off x="3991227" y="2228124"/>
            <a:ext cx="413238" cy="1116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损失计算</a:t>
            </a: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BF46297-14FF-C04D-8A0D-81CDE7B86827}"/>
              </a:ext>
            </a:extLst>
          </p:cNvPr>
          <p:cNvCxnSpPr/>
          <p:nvPr/>
        </p:nvCxnSpPr>
        <p:spPr>
          <a:xfrm>
            <a:off x="4416172" y="2786430"/>
            <a:ext cx="6403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A20922B3-9ED9-C145-8E68-29CDAD7F5ADC}"/>
              </a:ext>
            </a:extLst>
          </p:cNvPr>
          <p:cNvSpPr/>
          <p:nvPr/>
        </p:nvSpPr>
        <p:spPr>
          <a:xfrm>
            <a:off x="5074619" y="2228124"/>
            <a:ext cx="413238" cy="1116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梯度计算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C8C3006-4041-0441-A6B6-24353571D2A7}"/>
              </a:ext>
            </a:extLst>
          </p:cNvPr>
          <p:cNvCxnSpPr/>
          <p:nvPr/>
        </p:nvCxnSpPr>
        <p:spPr>
          <a:xfrm>
            <a:off x="5499564" y="2786430"/>
            <a:ext cx="6403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AD17AEF5-F15E-BF45-821C-9E129FDBCA7F}"/>
              </a:ext>
            </a:extLst>
          </p:cNvPr>
          <p:cNvSpPr/>
          <p:nvPr/>
        </p:nvSpPr>
        <p:spPr>
          <a:xfrm>
            <a:off x="6158011" y="2228124"/>
            <a:ext cx="413238" cy="1116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参数优化</a:t>
            </a:r>
          </a:p>
        </p:txBody>
      </p:sp>
      <p:cxnSp>
        <p:nvCxnSpPr>
          <p:cNvPr id="37" name="肘形连接符 36">
            <a:extLst>
              <a:ext uri="{FF2B5EF4-FFF2-40B4-BE49-F238E27FC236}">
                <a16:creationId xmlns:a16="http://schemas.microsoft.com/office/drawing/2014/main" id="{58AAA1FD-0576-CA4E-9F15-DCAEB5955DB2}"/>
              </a:ext>
            </a:extLst>
          </p:cNvPr>
          <p:cNvCxnSpPr>
            <a:stCxn id="35" idx="3"/>
            <a:endCxn id="13" idx="1"/>
          </p:cNvCxnSpPr>
          <p:nvPr/>
        </p:nvCxnSpPr>
        <p:spPr>
          <a:xfrm flipH="1">
            <a:off x="1847857" y="2786430"/>
            <a:ext cx="4723392" cy="12700"/>
          </a:xfrm>
          <a:prstGeom prst="bentConnector5">
            <a:avLst>
              <a:gd name="adj1" fmla="val -29969"/>
              <a:gd name="adj2" fmla="val 10142260"/>
              <a:gd name="adj3" fmla="val 125688"/>
            </a:avLst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F10B4F13-78E9-5F4A-827F-1E3D1F5B4FC3}"/>
              </a:ext>
            </a:extLst>
          </p:cNvPr>
          <p:cNvSpPr/>
          <p:nvPr/>
        </p:nvSpPr>
        <p:spPr>
          <a:xfrm>
            <a:off x="1573821" y="2048607"/>
            <a:ext cx="5363308" cy="1516673"/>
          </a:xfrm>
          <a:prstGeom prst="roundRect">
            <a:avLst>
              <a:gd name="adj" fmla="val 8111"/>
            </a:avLst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D9BDD00-11D8-3A48-BF76-37CE33DE4EF1}"/>
              </a:ext>
            </a:extLst>
          </p:cNvPr>
          <p:cNvSpPr txBox="1"/>
          <p:nvPr/>
        </p:nvSpPr>
        <p:spPr>
          <a:xfrm>
            <a:off x="2822642" y="1682518"/>
            <a:ext cx="318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</a:rPr>
              <a:t>单批量数据下的一次模型训练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B00058B-21FD-1244-BFEF-FB4C4DD0B1B3}"/>
              </a:ext>
            </a:extLst>
          </p:cNvPr>
          <p:cNvSpPr txBox="1"/>
          <p:nvPr/>
        </p:nvSpPr>
        <p:spPr>
          <a:xfrm>
            <a:off x="2978470" y="4079316"/>
            <a:ext cx="318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accent5">
                    <a:lumMod val="75000"/>
                  </a:schemeClr>
                </a:solidFill>
              </a:rPr>
              <a:t>完整数据下的迭代模型训练</a:t>
            </a: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6C664CED-F040-F149-8270-25C0AAE77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3189370827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95818A3-B444-8840-865B-0104E773F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1"/>
            <a:ext cx="3349869" cy="49887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模型训练</a:t>
            </a: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248912-2C68-814A-8F0A-C81B4AA3A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716" y="1231706"/>
            <a:ext cx="4756638" cy="34265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3F2FCE9-DF48-FA40-BC45-2C820DEA8310}"/>
              </a:ext>
            </a:extLst>
          </p:cNvPr>
          <p:cNvSpPr/>
          <p:nvPr/>
        </p:nvSpPr>
        <p:spPr>
          <a:xfrm>
            <a:off x="2411292" y="1264155"/>
            <a:ext cx="1488563" cy="2541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24466CBA-B96D-E24A-8010-B34EF0F91FE3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576656" y="1391252"/>
            <a:ext cx="834636" cy="1830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5264E1C-5006-0744-965E-A45EB9911774}"/>
              </a:ext>
            </a:extLst>
          </p:cNvPr>
          <p:cNvSpPr txBox="1"/>
          <p:nvPr/>
        </p:nvSpPr>
        <p:spPr>
          <a:xfrm>
            <a:off x="673845" y="13127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</a:rPr>
              <a:t>全部数据</a:t>
            </a:r>
            <a:endParaRPr kumimoji="1" lang="en-US" altLang="zh-CN" sz="1400" dirty="0">
              <a:solidFill>
                <a:srgbClr val="C00000"/>
              </a:solidFill>
            </a:endParaRPr>
          </a:p>
          <a:p>
            <a:r>
              <a:rPr kumimoji="1" lang="zh-CN" altLang="en-US" sz="1400" dirty="0">
                <a:solidFill>
                  <a:srgbClr val="C00000"/>
                </a:solidFill>
              </a:rPr>
              <a:t>迭代次数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CDA932F-EA6A-B54A-B121-DAF4E21CA3DA}"/>
              </a:ext>
            </a:extLst>
          </p:cNvPr>
          <p:cNvSpPr/>
          <p:nvPr/>
        </p:nvSpPr>
        <p:spPr>
          <a:xfrm>
            <a:off x="2923850" y="1844879"/>
            <a:ext cx="3296299" cy="305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F9DE5A-6287-374B-B81E-C6F758AF68B6}"/>
              </a:ext>
            </a:extLst>
          </p:cNvPr>
          <p:cNvSpPr txBox="1"/>
          <p:nvPr/>
        </p:nvSpPr>
        <p:spPr>
          <a:xfrm>
            <a:off x="6761283" y="1835955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</a:rPr>
              <a:t>获取当前批次数据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494EDEF8-B400-C54B-AB6C-1B0F9C01AB86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>
            <a:off x="6220149" y="1989844"/>
            <a:ext cx="541134" cy="77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E1ED8880-9661-C444-8A01-3098B144F014}"/>
              </a:ext>
            </a:extLst>
          </p:cNvPr>
          <p:cNvSpPr/>
          <p:nvPr/>
        </p:nvSpPr>
        <p:spPr>
          <a:xfrm>
            <a:off x="2923850" y="2257434"/>
            <a:ext cx="3296299" cy="305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6E7303A-0A2B-F843-8657-1F6045070E05}"/>
              </a:ext>
            </a:extLst>
          </p:cNvPr>
          <p:cNvSpPr txBox="1"/>
          <p:nvPr/>
        </p:nvSpPr>
        <p:spPr>
          <a:xfrm>
            <a:off x="6761282" y="2257434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</a:rPr>
              <a:t>清空模型参数的梯度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A027A61E-6818-5945-AB20-C6BD83B0948B}"/>
              </a:ext>
            </a:extLst>
          </p:cNvPr>
          <p:cNvCxnSpPr>
            <a:cxnSpLocks/>
          </p:cNvCxnSpPr>
          <p:nvPr/>
        </p:nvCxnSpPr>
        <p:spPr>
          <a:xfrm flipH="1">
            <a:off x="6220149" y="2397647"/>
            <a:ext cx="541134" cy="77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CD8011B0-6E59-2D42-A0E9-BC6CBFD708D4}"/>
              </a:ext>
            </a:extLst>
          </p:cNvPr>
          <p:cNvSpPr/>
          <p:nvPr/>
        </p:nvSpPr>
        <p:spPr>
          <a:xfrm>
            <a:off x="2917665" y="2629541"/>
            <a:ext cx="3296299" cy="7065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B558B86-C877-DD4A-9E57-E11C659FB541}"/>
              </a:ext>
            </a:extLst>
          </p:cNvPr>
          <p:cNvSpPr txBox="1"/>
          <p:nvPr/>
        </p:nvSpPr>
        <p:spPr>
          <a:xfrm>
            <a:off x="6774056" y="2882472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</a:rPr>
              <a:t>模型预测与参数优化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243B05B-E92F-5D4B-88DA-1EE5AF983C49}"/>
              </a:ext>
            </a:extLst>
          </p:cNvPr>
          <p:cNvCxnSpPr>
            <a:cxnSpLocks/>
          </p:cNvCxnSpPr>
          <p:nvPr/>
        </p:nvCxnSpPr>
        <p:spPr>
          <a:xfrm flipH="1">
            <a:off x="6223443" y="3028630"/>
            <a:ext cx="541134" cy="77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>
            <a:extLst>
              <a:ext uri="{FF2B5EF4-FFF2-40B4-BE49-F238E27FC236}">
                <a16:creationId xmlns:a16="http://schemas.microsoft.com/office/drawing/2014/main" id="{DED329F0-5E9E-E74C-8267-E5824ED2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3207663379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 教研组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22153" y="2169137"/>
            <a:ext cx="8945065" cy="646303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卷积网络配置与训练（二）</a:t>
            </a:r>
          </a:p>
        </p:txBody>
      </p: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8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8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42031 0.0009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8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20139</TotalTime>
  <Words>1840</Words>
  <Application>Microsoft Macintosh PowerPoint</Application>
  <PresentationFormat>全屏显示(16:9)</PresentationFormat>
  <Paragraphs>390</Paragraphs>
  <Slides>66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4" baseType="lpstr">
      <vt:lpstr>方正兰亭细黑_GBK</vt:lpstr>
      <vt:lpstr>Microsoft YaHei</vt:lpstr>
      <vt:lpstr>Microsoft YaHei</vt:lpstr>
      <vt:lpstr>Microsoft YaHei Light</vt:lpstr>
      <vt:lpstr>Arial</vt:lpstr>
      <vt:lpstr>Calibri</vt:lpstr>
      <vt:lpstr>Times New Roman</vt:lpstr>
      <vt:lpstr>清风素材 https://12sc.taobao.com/</vt:lpstr>
      <vt:lpstr>PowerPoint 演示文稿</vt:lpstr>
      <vt:lpstr>卷积网络的训练流程</vt:lpstr>
      <vt:lpstr>卷积网络的训练流程</vt:lpstr>
      <vt:lpstr>网络搭建与模型优化</vt:lpstr>
      <vt:lpstr>网络搭建与模型优化</vt:lpstr>
      <vt:lpstr>网络搭建与模型优化</vt:lpstr>
      <vt:lpstr>网络搭建与模型优化</vt:lpstr>
      <vt:lpstr>网络搭建与模型优化</vt:lpstr>
      <vt:lpstr>PowerPoint 演示文稿</vt:lpstr>
      <vt:lpstr>PowerPoint 演示文稿</vt:lpstr>
      <vt:lpstr>数据加载与DataLoader</vt:lpstr>
      <vt:lpstr>数据加载与DataLoader</vt:lpstr>
      <vt:lpstr>数据加载与DataLoader</vt:lpstr>
      <vt:lpstr>数据加载与DataLoader</vt:lpstr>
      <vt:lpstr>数据加载与DataLoader</vt:lpstr>
      <vt:lpstr>数据加载与DataLoader</vt:lpstr>
      <vt:lpstr>数据加载与DataLoader</vt:lpstr>
      <vt:lpstr>数据加载与DataLoader</vt:lpstr>
      <vt:lpstr>数据加载与DataLoader</vt:lpstr>
      <vt:lpstr>数据加载与DataLoader</vt:lpstr>
      <vt:lpstr>数据加载与DataLoader</vt:lpstr>
      <vt:lpstr>数据加载与DataLoader</vt:lpstr>
      <vt:lpstr>数据加载与DataLoader</vt:lpstr>
      <vt:lpstr>数据加载与DataLoader</vt:lpstr>
      <vt:lpstr>数据加载与DataLoader</vt:lpstr>
      <vt:lpstr>CIFAR-10数据介绍与加载</vt:lpstr>
      <vt:lpstr>CIFAR-10数据介绍与加载</vt:lpstr>
      <vt:lpstr>CIFAR-10数据介绍与加载</vt:lpstr>
      <vt:lpstr>PowerPoint 演示文稿</vt:lpstr>
      <vt:lpstr>VGG网络的搭建</vt:lpstr>
      <vt:lpstr>VGG网络的搭建</vt:lpstr>
      <vt:lpstr>VGG网络的搭建</vt:lpstr>
      <vt:lpstr>VGG网络的搭建</vt:lpstr>
      <vt:lpstr>VGG网络的搭建</vt:lpstr>
      <vt:lpstr>VGG网络的搭建</vt:lpstr>
      <vt:lpstr>VGG网络的搭建</vt:lpstr>
      <vt:lpstr>VGG网络的搭建</vt:lpstr>
      <vt:lpstr>VGG网络的搭建</vt:lpstr>
      <vt:lpstr>VGG网络的搭建</vt:lpstr>
      <vt:lpstr>VGG网络的搭建</vt:lpstr>
      <vt:lpstr>VGG网络的搭建</vt:lpstr>
      <vt:lpstr>VGG网络的搭建</vt:lpstr>
      <vt:lpstr>VGG网络的搭建</vt:lpstr>
      <vt:lpstr>VGG网络的搭建</vt:lpstr>
      <vt:lpstr>VGG网络的搭建</vt:lpstr>
      <vt:lpstr>PowerPoint 演示文稿</vt:lpstr>
      <vt:lpstr>模型训练与测试</vt:lpstr>
      <vt:lpstr>模型训练与测试</vt:lpstr>
      <vt:lpstr>模型训练与测试</vt:lpstr>
      <vt:lpstr>模型测试与评估</vt:lpstr>
      <vt:lpstr>PowerPoint 演示文稿</vt:lpstr>
      <vt:lpstr>商品图像（Fashion-Mnist）分类</vt:lpstr>
      <vt:lpstr>商品图像（Fashion-Mnist）分类</vt:lpstr>
      <vt:lpstr>机器学习的基本流程</vt:lpstr>
      <vt:lpstr>数据准备</vt:lpstr>
      <vt:lpstr>数据准备</vt:lpstr>
      <vt:lpstr>数据准备</vt:lpstr>
      <vt:lpstr>数据准备</vt:lpstr>
      <vt:lpstr>数据准备</vt:lpstr>
      <vt:lpstr>模型搭建与训练</vt:lpstr>
      <vt:lpstr>模型搭建与训练</vt:lpstr>
      <vt:lpstr>模型搭建与训练</vt:lpstr>
      <vt:lpstr>模型搭建与训练</vt:lpstr>
      <vt:lpstr>模型搭建与训练</vt:lpstr>
      <vt:lpstr>PowerPoint 演示文稿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hdui831@mail.nwpu.edu.cn</cp:lastModifiedBy>
  <cp:revision>371</cp:revision>
  <dcterms:created xsi:type="dcterms:W3CDTF">2015-01-23T04:02:45Z</dcterms:created>
  <dcterms:modified xsi:type="dcterms:W3CDTF">2021-06-02T05:08:10Z</dcterms:modified>
  <cp:category/>
  <cp:contentStatus>12sc.taobao.com</cp:contentStatus>
</cp:coreProperties>
</file>